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47" d="100"/>
          <a:sy n="147" d="100"/>
        </p:scale>
        <p:origin x="492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171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各位同学，大家好。欢迎了解江西卓尔建筑设计有限公司。今天我们希望交流的不只是招聘岗位和待遇，更是如何从学校走向实际工程领域，逐步建立真正属于自己的专业能力。我们会介绍公司、绿色建筑、AI与协同办公环境，以及年轻人的职业成长可能性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毕业前三年，大家最关心的通常是三个问题：工作究竟是什么、进入一家公司后怎么学习、未来能拥有什么样的选择。我们今天也按照这样的逻辑，先从卓尔和实际项目开始，再讲工作方式、人才培养和绿色建筑行业的职业方向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江西卓尔建筑设计有限公司成立于2015年，位于江西九江。我们是一家规模精干的专业技术公司，不以单纯扩大人员数量为目标，而是希望依靠技术积累、管理流程和团队协作建立长期竞争力。对年轻员工来说，意味着较早接触真实项目，也有机会理解不同专业怎样协作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卓尔并非只做申报材料。公司的业务覆盖建筑设计、绿色建筑预评价与评价、建筑节能与性能分析、BIM和数字化、既有建筑绿色化改造及综合工程咨询。它们看似不同，核心都是在工程功能、成本、技术性能和落地实施之间找到合理解决方案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真实项目是公司重要的培养资源。2025年，卓尔完成绿色建筑评价服务项目16个、预评价项目11个，并在二星级评价标识方面取得新成果。学生需要理解，项目中既有规范和计算，也有成本、图纸、施工以及多方协调。项目不是完成任务这么简单，而是持续积累专业判断的过程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以绿色建筑项目为例，从项目启动、图纸分析、得分方案、专项技术计算，到现场协调、专家评审、最终材料归档，每个环节都涉及不同人员协作。见习工程师会逐步参与其中，但技术判断与最终成果质量由相应负责人把关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卓尔已经配置本地模型、云端模型接口、统一对话入口与绿色建筑规范知识库。部署说明书中还包括本地搜索、图像生成等组件，它们是工作和技术研究的工具，而不是要求员工自己从零搭建。公司鼓励员工利用AI解决问题、研究知识，但正式工程技术结论必须回到规范和可核验的原始资料。个人AI工具方面，公司计划提供Gemini Pro会员支持，具体开通方式以实施安排为准。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卓尔采用集中服务器与终端协同的工作方式，项目文件和技术成果按统一规则管理。这样，建筑、暖通、给排水、电气等专业的同事能够更方便地共享资料、协作和版本核查。我们不鼓励把所有问题都留给自己，也不鼓励只顾完成个人任务而忽视整体成果。公司强调整体协作，但保留每个人独立思考和岗位责任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公司有一份真实贴在办公室的《办公室小Tips》。它的开头是“轻松一点，认真一点；有边界，也有温度。”其中明确写着，大家可以是朋友，也可以强调个人边界和隐私；但工作中是伙伴，应该互相帮助。它也欢迎大家把工作内容、节奏、要求和薪资直接拿出来讨论，而不是长期憋在心里。公司管理制度另行规范正式权益和职责，墙贴则体现公司希望如何彼此相处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卓尔已建立正式管理制度，涉及工作时间、岗位职责、考勤、工资绩效、社会保险、福利、学习培训及项目责任等。正式员工依法参加社会保险；年末双薪、住房支持等各有制度条件，并非无条件发放。我们希望年轻员工明白自己的权利、责任和发展机会，也会持续改善不够合理的制度安排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我们希望特别讲清楚：见习工程师不是临时找来帮忙的人，而是公司正式员工体系中的基础培养岗位。刚毕业时没有完全明确专业方向很正常。公司不急于把成熟工程师的独立技术责任压给新人，鼓励在技术指导和校核下探索、尝试、发现错误并改进。这个阶段是双向选择：我们希望你看清自己、逐步坚定方向，而不是急于走过场。此处不涉及短期在校实习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公司希望建立三个清楚的职业阶段：见习阶段学会工作方法，助理阶段形成专业深度，专业骨干阶段形成综合判断与责任能力。这里不是统一晋升年限表，不是所有人都必须成为管理者。专业技术能力强的人，也可以在技术路径上获得职业价值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这一点是卓尔非常重视的。比如建环毕业生进入公司，不意味着未来只会填写绿色建筑评价资料。我们会尽可能结合项目和合作资源，让他继续接触暖通设计、负荷分析和相关专项技术。绿色建筑则帮他理解其他专业。深度加广度，形成更稳定、更有个人特色的专业竞争力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我们不打算把培养做成每周固定半天上课。工程行业采用项目制，员工之间的工作强度不总是一致；行业调整也不允许过度设置行政化课程。公司已做过考试、技术汇报、竞赛及技术交流，未来会更强调入职就有发展目标、定期用项目成果检验成长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公司鼓励员工参加注册建筑师、结构工程师、注册公用设备工程师、咨询工程师等国家执业资格的报考和学习。公司也支持学习LEED、BREEAM等国际绿色建筑评价体系，注意项目认证与个人资格不同，并应根据实际资格要求选择路径。ESG属于公司鼓励了解和探索的延伸方向，不是宣称当前已有成熟主营业务。公司现行制度对咨询（投资）工程师明确有每月400元学习津贴，其他资格的具体激励不能在这里随意承诺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公司愿意先投入时间、技术资源、专业指导和必要的学习支持，而不是等年轻人已经成熟以后才给予资源。具体学习经费金额和服务期协议属于录用及入职时说明的事项，本次校园宣讲只强调公司的扶持愿景。同时，成长也需要员工主动学习、承担责任，企业的投入和个人努力应当形成双向关系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绿色建筑不是简单在屋顶种树，也不只是安装光伏或获取一张证书。它关注建筑在全生命周期内的安全、健康、舒适、资源节约、环境宜居和使用便利。在具体项目中，这些目标需要通过图纸、技术措施、计算、检测和实际实施来实现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例如一栋学校教学楼，要改善空调能耗，不是暖通一个专业能独立解决的：建筑的外窗与遮阳、暖通系统效率、电气控制、使用习惯都可能影响结果。绿色建筑工程师需要理解不同专业，核查技术措施间的关系，并与专业工程师共同完成判断。全专业的意义是协调和理解，不是代替注册专业工程师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工作不是只有资料整理。项目从前期技术目标到设计协调、专项计算、施工现场、评价验收和使用阶段性能改进，有大量需要专业理解的环节。初级岗位可能首先做基础资料与清单，但公司希望员工逐步理解这些材料为什么存在、技术措施怎样被验证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给大家举一个建环专业毕业生的例子。第一年重点是规范、暖通图纸、基本负荷和热工、绿色建筑工作流程；第二年在专业指导下参与暖通设计、专项分析，学习能耗和舒适性技术；第三年可以尝试将暖通、建筑节能和其他专业联系起来，形成综合判断。这并非公司承诺每个员工三年达到相同等级，而是希望每一年都有清晰的能力变化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三年以后，有的人会选择继续做暖通设计，有的人喜欢建筑能耗、热舒适等专项分析，有的人擅长绿色建筑咨询和多专业协调，还有人愿意走BIM、数据、AI辅助工程技术方向。我们不要求每个人走同一条路，希望公司能够提供实践与交流机会，让你形成更自主的职业选择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建筑行业正在转型，绿色建筑、既有建筑改造、节能与运行优化、低碳和数字化等方向值得关注。但不能把政策方向等同于收入保证。市场竞争和项目波动同样存在，简单、重复的资料工作还可能被技术工具替代。我们鼓励年轻人积累真正可验证的工程能力，而不是只依赖一个职业名称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刚毕业时收入更多取决于岗位标准、学历基础和学习能力。随着职业发展，更重要的变量逐步是能否独立解决问题、承担什么责任和创造怎样的技术成果。但工龄不是能力的同义词，也不能承诺每个人收入一定增加。我们的希望是让员工积累可验证、可迁移的专业能力，使个人拥有更大的选择和议价空间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本次开放助理绿色建筑工程师、见习绿色建筑工程师、助理建筑师和见习建筑师四个方向，每类初步按1—2人的招聘范围发布，但四类合计录用人数原则上不超过3人。公司会根据能力、个人特点与岗位需求综合匹配。见习是正式员工培养职级，不是本次宣讲中讨论的短期在校实习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我们相信，新人不一定能在毕业时确定十年后的自己，但可以从入职第一天开始认真对待职业成长。卓尔愿意提供真实项目、技术资源、团队环境与学习机会。欢迎和我们交流，也欢迎扫码投递简历。公司官方网址为atcdesign.cn，工作地点江西省九江市。最终二维码编码内容取自用户提供的原始微信二维码，并经过清晰化与扫描校验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" name="Picture 2" descr="dbe10b44452b45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104" y="0"/>
            <a:ext cx="564184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0"/>
            <a:ext cx="6537960" cy="6858000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s1_p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096" y="612648"/>
            <a:ext cx="566928" cy="5669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81328" y="640080"/>
            <a:ext cx="475488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FFFFFF"/>
                </a:solidFill>
                <a:latin typeface="Noto Sans CJK SC"/>
              </a:defRPr>
            </a:pPr>
            <a:r>
              <a:t>江西卓尔建筑设计有限公司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8952" y="1920240"/>
            <a:ext cx="539496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ACC2B6"/>
                </a:solidFill>
                <a:latin typeface="Aptos"/>
              </a:defRPr>
            </a:pPr>
            <a:r>
              <a:t>ATC DESIGN   /   2026 CAMPUS RECRUITMENT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8952" y="2496312"/>
            <a:ext cx="5394960" cy="1472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defRPr sz="3600" b="1">
                <a:solidFill>
                  <a:srgbClr val="FFFFFF"/>
                </a:solidFill>
                <a:latin typeface="Noto Sans CJK SC"/>
              </a:defRPr>
            </a:pPr>
            <a:r>
              <a:t>从校园走向专业</a:t>
            </a:r>
          </a:p>
          <a:p>
            <a:pPr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defRPr sz="3600" b="1">
                <a:solidFill>
                  <a:srgbClr val="FFFFFF"/>
                </a:solidFill>
                <a:latin typeface="Noto Sans CJK SC"/>
              </a:defRPr>
            </a:pPr>
            <a:r>
              <a:t>从学习走向未来</a:t>
            </a:r>
          </a:p>
        </p:txBody>
      </p:sp>
      <p:sp>
        <p:nvSpPr>
          <p:cNvPr id="9" name="Rectangle 8"/>
          <p:cNvSpPr/>
          <p:nvPr/>
        </p:nvSpPr>
        <p:spPr>
          <a:xfrm>
            <a:off x="758952" y="4370832"/>
            <a:ext cx="960120" cy="32004"/>
          </a:xfrm>
          <a:prstGeom prst="rect">
            <a:avLst/>
          </a:prstGeom>
          <a:solidFill>
            <a:srgbClr val="8BA8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58952" y="4690872"/>
            <a:ext cx="530352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0">
                <a:solidFill>
                  <a:srgbClr val="D8E5DF"/>
                </a:solidFill>
                <a:latin typeface="Noto Sans CJK SC"/>
              </a:defRPr>
            </a:pPr>
            <a:r>
              <a:t>用专业积累能力，以成长创造价值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8952" y="6108192"/>
            <a:ext cx="2286000" cy="24688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ADC3B7"/>
                </a:solidFill>
                <a:latin typeface="Noto Sans CJK SC"/>
              </a:defRPr>
            </a:pPr>
            <a:r>
              <a:t>江西 · 九江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OPENING / 今天的三个问题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毕业后的前三年，你最关心什么？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先认识实际工作，再了解公司，最后决定自己的方向。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02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68096" y="2039112"/>
            <a:ext cx="3410712" cy="27432"/>
          </a:xfrm>
          <a:prstGeom prst="rect">
            <a:avLst/>
          </a:prstGeom>
          <a:solidFill>
            <a:srgbClr val="8BA8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68096" y="2331720"/>
            <a:ext cx="1828800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3700" b="0">
                <a:solidFill>
                  <a:srgbClr val="46675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8096" y="3200400"/>
            <a:ext cx="3410712" cy="47548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300" b="1">
                <a:solidFill>
                  <a:srgbClr val="20332F"/>
                </a:solidFill>
                <a:latin typeface="Noto Sans CJK SC"/>
              </a:defRPr>
            </a:pPr>
            <a:r>
              <a:t>进入什么行业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8096" y="3877056"/>
            <a:ext cx="3410712" cy="9601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6B7771"/>
                </a:solidFill>
                <a:latin typeface="Noto Sans CJK SC"/>
              </a:defRPr>
            </a:pPr>
            <a:r>
              <a:t>绿色建筑与工程咨询究竟做什么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608576" y="2039112"/>
            <a:ext cx="3410712" cy="27432"/>
          </a:xfrm>
          <a:prstGeom prst="rect">
            <a:avLst/>
          </a:prstGeom>
          <a:solidFill>
            <a:srgbClr val="8BA8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608576" y="2331720"/>
            <a:ext cx="1828800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3700" b="0">
                <a:solidFill>
                  <a:srgbClr val="46675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08576" y="3200400"/>
            <a:ext cx="3410712" cy="47548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300" b="1">
                <a:solidFill>
                  <a:srgbClr val="20332F"/>
                </a:solidFill>
                <a:latin typeface="Noto Sans CJK SC"/>
              </a:defRPr>
            </a:pPr>
            <a:r>
              <a:t>怎样开始工作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08576" y="3877056"/>
            <a:ext cx="3410712" cy="9601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6B7771"/>
                </a:solidFill>
                <a:latin typeface="Noto Sans CJK SC"/>
              </a:defRPr>
            </a:pPr>
            <a:r>
              <a:t>见习阶段、团队协作、AI技术工具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449056" y="2039112"/>
            <a:ext cx="3410712" cy="27432"/>
          </a:xfrm>
          <a:prstGeom prst="rect">
            <a:avLst/>
          </a:prstGeom>
          <a:solidFill>
            <a:srgbClr val="8BA8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449056" y="2331720"/>
            <a:ext cx="1828800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3700" b="0">
                <a:solidFill>
                  <a:srgbClr val="46675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49056" y="3200400"/>
            <a:ext cx="3410712" cy="47548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300" b="1">
                <a:solidFill>
                  <a:srgbClr val="20332F"/>
                </a:solidFill>
                <a:latin typeface="Noto Sans CJK SC"/>
              </a:defRPr>
            </a:pPr>
            <a:r>
              <a:t>未来如何成长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449056" y="3877056"/>
            <a:ext cx="3410712" cy="9601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6B7771"/>
                </a:solidFill>
                <a:latin typeface="Noto Sans CJK SC"/>
              </a:defRPr>
            </a:pPr>
            <a:r>
              <a:t>专业深耕、职业资格与复合能力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01 / 走进卓尔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一家规模精干的专业技术企业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2015年成立 · 江西九江 · 建筑设计 × 绿色建筑 × 工程咨询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03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5800" y="1965960"/>
            <a:ext cx="4663440" cy="3639312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87552" y="2487168"/>
            <a:ext cx="4005072" cy="9601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700" b="1">
                <a:solidFill>
                  <a:srgbClr val="FFFFFF"/>
                </a:solidFill>
                <a:latin typeface="Noto Sans CJK SC"/>
              </a:defRPr>
            </a:pPr>
            <a:r>
              <a:t>不是简单扩大规模，</a:t>
            </a:r>
          </a:p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700" b="1">
                <a:solidFill>
                  <a:srgbClr val="FFFFFF"/>
                </a:solidFill>
                <a:latin typeface="Noto Sans CJK SC"/>
              </a:defRPr>
            </a:pPr>
            <a:r>
              <a:t>而是积累专业能力。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87552" y="3767328"/>
            <a:ext cx="841248" cy="32004"/>
          </a:xfrm>
          <a:prstGeom prst="rect">
            <a:avLst/>
          </a:prstGeom>
          <a:solidFill>
            <a:srgbClr val="8BA8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87552" y="4096512"/>
            <a:ext cx="3822191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D8E4DB"/>
                </a:solidFill>
                <a:latin typeface="Noto Sans CJK SC"/>
              </a:defRPr>
            </a:pPr>
            <a:r>
              <a:t>规范协作 / 真实项目 / 长期积累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87552" y="4992624"/>
            <a:ext cx="3931920" cy="3383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B2C9BC"/>
                </a:solidFill>
                <a:latin typeface="Noto Sans CJK SC"/>
              </a:defRPr>
            </a:pPr>
            <a:r>
              <a:t>用心做事 · 诚信做人</a:t>
            </a:r>
          </a:p>
        </p:txBody>
      </p:sp>
      <p:pic>
        <p:nvPicPr>
          <p:cNvPr id="15" name="Picture 14" descr="c597d0b912bd68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3560" y="1965960"/>
            <a:ext cx="5870448" cy="363931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650992" y="5724144"/>
            <a:ext cx="539496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公司项目资料 · 建筑形态与空间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BUSINESS / 业务体系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我们的业务，围绕建筑全生命周期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从方案优化，到技术分析，再到评价验收及建筑使用。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04  /  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9808" y="1920240"/>
            <a:ext cx="420624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8BA89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25295" y="1920240"/>
            <a:ext cx="4864608" cy="3200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建筑设计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25295" y="2267712"/>
            <a:ext cx="4864608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方案深化、施工图配合、设计优化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49808" y="2651760"/>
            <a:ext cx="53400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749808" y="2697480"/>
            <a:ext cx="420624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8BA89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25295" y="2697480"/>
            <a:ext cx="4864608" cy="3200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绿色建筑咨询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25295" y="3044952"/>
            <a:ext cx="4864608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图审、预评价、评价与标识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49808" y="3429000"/>
            <a:ext cx="53400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49808" y="3474720"/>
            <a:ext cx="420624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8BA89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25295" y="3474720"/>
            <a:ext cx="4864608" cy="3200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节能与专项分析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225295" y="3822191"/>
            <a:ext cx="4864608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能耗、采光、照明、室内环境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49808" y="4206240"/>
            <a:ext cx="53400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749808" y="4251960"/>
            <a:ext cx="420624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8BA89B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25295" y="4251960"/>
            <a:ext cx="4864608" cy="3200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BIM与数字化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225295" y="4599432"/>
            <a:ext cx="4864608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信息模型、协同和AI辅助工作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49808" y="4983480"/>
            <a:ext cx="53400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749808" y="5029200"/>
            <a:ext cx="420624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8BA89B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225295" y="5029200"/>
            <a:ext cx="4864608" cy="3200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既有建筑改造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225295" y="5376672"/>
            <a:ext cx="4864608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建筑性能改善、海绵城市与咨询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49808" y="5760720"/>
            <a:ext cx="53400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0" name="Picture 29" descr="204820ac45ea77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0528" y="1965960"/>
            <a:ext cx="4892040" cy="347472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537960" y="5568696"/>
            <a:ext cx="466344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建筑设计及环境营造 · 项目效果表现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PRACTICE / 真实项目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项目，是最重要的专业课堂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2025年绿色建筑服务项目成果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05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04088" y="2002536"/>
            <a:ext cx="4572000" cy="3621024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60120" y="2194560"/>
            <a:ext cx="1847088" cy="6858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4800" b="1">
                <a:solidFill>
                  <a:srgbClr val="FFFFFF"/>
                </a:solidFill>
                <a:latin typeface="Aptos"/>
              </a:defRPr>
            </a:pPr>
            <a:r>
              <a:t>16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60120" y="2935224"/>
            <a:ext cx="3904487" cy="26517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D8E4DE"/>
                </a:solidFill>
                <a:latin typeface="Noto Sans CJK SC"/>
              </a:defRPr>
            </a:pPr>
            <a:r>
              <a:t>绿色建筑评价项目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60120" y="3429000"/>
            <a:ext cx="4069080" cy="12801"/>
          </a:xfrm>
          <a:prstGeom prst="rect">
            <a:avLst/>
          </a:prstGeom>
          <a:solidFill>
            <a:srgbClr val="4266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60120" y="3666744"/>
            <a:ext cx="1847088" cy="70408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4800" b="1">
                <a:solidFill>
                  <a:srgbClr val="FFFFFF"/>
                </a:solidFill>
                <a:latin typeface="Aptos"/>
              </a:defRPr>
            </a:pPr>
            <a:r>
              <a:t>11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60120" y="4425696"/>
            <a:ext cx="3904487" cy="26517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D8E4DE"/>
                </a:solidFill>
                <a:latin typeface="Noto Sans CJK SC"/>
              </a:defRPr>
            </a:pPr>
            <a:r>
              <a:t>绿色建筑预评价项目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60120" y="5047488"/>
            <a:ext cx="402336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1">
                <a:solidFill>
                  <a:srgbClr val="A5C3B4"/>
                </a:solidFill>
                <a:latin typeface="Noto Sans CJK SC"/>
              </a:defRPr>
            </a:pPr>
            <a:r>
              <a:t>二星级评价项目取得新进展</a:t>
            </a:r>
          </a:p>
        </p:txBody>
      </p:sp>
      <p:pic>
        <p:nvPicPr>
          <p:cNvPr id="17" name="Picture 16" descr="678403ba3281a4c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0408" y="2002536"/>
            <a:ext cx="2816352" cy="1764792"/>
          </a:xfrm>
          <a:prstGeom prst="rect">
            <a:avLst/>
          </a:prstGeom>
        </p:spPr>
      </p:pic>
      <p:pic>
        <p:nvPicPr>
          <p:cNvPr id="18" name="Picture 17" descr="798ffae0b13fed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3064" y="2002536"/>
            <a:ext cx="2816352" cy="1764792"/>
          </a:xfrm>
          <a:prstGeom prst="rect">
            <a:avLst/>
          </a:prstGeom>
        </p:spPr>
      </p:pic>
      <p:pic>
        <p:nvPicPr>
          <p:cNvPr id="19" name="Picture 18" descr="978129044245daed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0408" y="3877056"/>
            <a:ext cx="2816352" cy="1764792"/>
          </a:xfrm>
          <a:prstGeom prst="rect">
            <a:avLst/>
          </a:prstGeom>
        </p:spPr>
      </p:pic>
      <p:pic>
        <p:nvPicPr>
          <p:cNvPr id="20" name="Picture 19" descr="342fb1507f05902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13064" y="3877056"/>
            <a:ext cx="2816352" cy="176479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568696" y="5843016"/>
            <a:ext cx="562356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不同建筑类型的设计与咨询实践 / 设计成果选图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WORKFLOW / 项目全过程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一个绿色建筑项目，会经历什么？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多个技术阶段、不同专业岗位，共同形成可核验的最终成果。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06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13232" y="2286000"/>
            <a:ext cx="1746504" cy="20756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8680" y="2496312"/>
            <a:ext cx="1362456" cy="5120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600" b="1">
                <a:solidFill>
                  <a:srgbClr val="46675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59536" y="3172968"/>
            <a:ext cx="138988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59536" y="3419856"/>
            <a:ext cx="1426464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目标确认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9536" y="3840480"/>
            <a:ext cx="1426464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项目条件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68296" y="3026664"/>
            <a:ext cx="310896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0">
                <a:solidFill>
                  <a:srgbClr val="46675B"/>
                </a:solidFill>
                <a:latin typeface="Noto Sans CJK SC"/>
              </a:defRPr>
            </a:pPr>
            <a:r>
              <a:t>→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615184" y="2286000"/>
            <a:ext cx="1746504" cy="2075688"/>
          </a:xfrm>
          <a:prstGeom prst="rect">
            <a:avLst/>
          </a:prstGeom>
          <a:solidFill>
            <a:srgbClr val="E8EF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770632" y="2496312"/>
            <a:ext cx="1362456" cy="5120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600" b="1">
                <a:solidFill>
                  <a:srgbClr val="46675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761488" y="3172968"/>
            <a:ext cx="138988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2761488" y="3419856"/>
            <a:ext cx="1426464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图纸分析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61488" y="3840480"/>
            <a:ext cx="1426464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专业协同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70248" y="3026664"/>
            <a:ext cx="310896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0">
                <a:solidFill>
                  <a:srgbClr val="46675B"/>
                </a:solidFill>
                <a:latin typeface="Noto Sans CJK SC"/>
              </a:defRPr>
            </a:pPr>
            <a:r>
              <a:t>→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517136" y="2286000"/>
            <a:ext cx="1746504" cy="20756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4672584" y="2496312"/>
            <a:ext cx="1362456" cy="5120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600" b="1">
                <a:solidFill>
                  <a:srgbClr val="46675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663440" y="3172968"/>
            <a:ext cx="138988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4663440" y="3419856"/>
            <a:ext cx="1426464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专项计算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663440" y="3840480"/>
            <a:ext cx="1426464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性能验证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172200" y="3026664"/>
            <a:ext cx="310896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0">
                <a:solidFill>
                  <a:srgbClr val="46675B"/>
                </a:solidFill>
                <a:latin typeface="Noto Sans CJK SC"/>
              </a:defRPr>
            </a:pPr>
            <a:r>
              <a:t>→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419088" y="2286000"/>
            <a:ext cx="1746504" cy="2075688"/>
          </a:xfrm>
          <a:prstGeom prst="rect">
            <a:avLst/>
          </a:prstGeom>
          <a:solidFill>
            <a:srgbClr val="E8EF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6574536" y="2496312"/>
            <a:ext cx="1362456" cy="5120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600" b="1">
                <a:solidFill>
                  <a:srgbClr val="46675B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565392" y="3172968"/>
            <a:ext cx="138988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6565392" y="3419856"/>
            <a:ext cx="1426464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现场协调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65392" y="3840480"/>
            <a:ext cx="1426464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技术落地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074152" y="3026664"/>
            <a:ext cx="310896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0">
                <a:solidFill>
                  <a:srgbClr val="46675B"/>
                </a:solidFill>
                <a:latin typeface="Noto Sans CJK SC"/>
              </a:defRPr>
            </a:pPr>
            <a:r>
              <a:t>→</a:t>
            </a:r>
          </a:p>
        </p:txBody>
      </p:sp>
      <p:sp>
        <p:nvSpPr>
          <p:cNvPr id="34" name="Rectangle 33"/>
          <p:cNvSpPr/>
          <p:nvPr/>
        </p:nvSpPr>
        <p:spPr>
          <a:xfrm>
            <a:off x="8321040" y="2286000"/>
            <a:ext cx="1746504" cy="20756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8476488" y="2496312"/>
            <a:ext cx="1362456" cy="5120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600" b="1">
                <a:solidFill>
                  <a:srgbClr val="46675B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36" name="Rectangle 35"/>
          <p:cNvSpPr/>
          <p:nvPr/>
        </p:nvSpPr>
        <p:spPr>
          <a:xfrm>
            <a:off x="8467344" y="3172968"/>
            <a:ext cx="138988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8467344" y="3419856"/>
            <a:ext cx="1426464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专家评审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467344" y="3840480"/>
            <a:ext cx="1426464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审查整改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976104" y="3026664"/>
            <a:ext cx="310896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0">
                <a:solidFill>
                  <a:srgbClr val="46675B"/>
                </a:solidFill>
                <a:latin typeface="Noto Sans CJK SC"/>
              </a:defRPr>
            </a:pPr>
            <a:r>
              <a:t>→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0222992" y="2286000"/>
            <a:ext cx="1746504" cy="2075688"/>
          </a:xfrm>
          <a:prstGeom prst="rect">
            <a:avLst/>
          </a:prstGeom>
          <a:solidFill>
            <a:srgbClr val="E8EF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10378440" y="2496312"/>
            <a:ext cx="1362456" cy="5120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600" b="1">
                <a:solidFill>
                  <a:srgbClr val="46675B"/>
                </a:solidFill>
                <a:latin typeface="Aptos"/>
              </a:defRPr>
            </a:pPr>
            <a:r>
              <a:t>06</a:t>
            </a:r>
          </a:p>
        </p:txBody>
      </p:sp>
      <p:sp>
        <p:nvSpPr>
          <p:cNvPr id="42" name="Rectangle 41"/>
          <p:cNvSpPr/>
          <p:nvPr/>
        </p:nvSpPr>
        <p:spPr>
          <a:xfrm>
            <a:off x="10369296" y="3172968"/>
            <a:ext cx="138988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10369296" y="3419856"/>
            <a:ext cx="1426464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成果归档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0369296" y="3840480"/>
            <a:ext cx="1426464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评价标识</a:t>
            </a:r>
          </a:p>
        </p:txBody>
      </p:sp>
      <p:sp>
        <p:nvSpPr>
          <p:cNvPr id="45" name="Rectangle 44"/>
          <p:cNvSpPr/>
          <p:nvPr/>
        </p:nvSpPr>
        <p:spPr>
          <a:xfrm>
            <a:off x="768096" y="4956048"/>
            <a:ext cx="10607040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868680" y="5221224"/>
            <a:ext cx="1042416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46675B"/>
                </a:solidFill>
                <a:latin typeface="Noto Sans CJK SC"/>
              </a:defRPr>
            </a:pPr>
            <a:r>
              <a:t>技术负责人把方向   ·   专业工程师作判断   ·   助理与见习岗位在指导下参与全过程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8BA89B"/>
                </a:solidFill>
                <a:latin typeface="Aptos"/>
              </a:defRPr>
            </a:pPr>
            <a:r>
              <a:t>AI / 技术基础设施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4667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FFFFFF"/>
                </a:solidFill>
                <a:latin typeface="Noto Sans CJK SC"/>
              </a:defRPr>
            </a:pPr>
            <a:r>
              <a:t>让AI成为工程师的助手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D0DCD6"/>
                </a:solidFill>
                <a:latin typeface="Noto Sans CJK SC"/>
              </a:defRPr>
            </a:pPr>
            <a:r>
              <a:t>专业判断，仍然留在工程师手中。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42635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ABC1B7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ABC1B7"/>
                </a:solidFill>
                <a:latin typeface="Aptos"/>
              </a:defRPr>
            </a:pPr>
            <a:r>
              <a:t>07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49808" y="2029968"/>
            <a:ext cx="5532120" cy="12801"/>
          </a:xfrm>
          <a:prstGeom prst="rect">
            <a:avLst/>
          </a:prstGeom>
          <a:solidFill>
            <a:srgbClr val="4266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86384" y="2185416"/>
            <a:ext cx="45720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B7C8B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53312" y="2121408"/>
            <a:ext cx="1920240" cy="4114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FFFFFF"/>
                </a:solidFill>
                <a:latin typeface="Noto Sans CJK SC"/>
              </a:defRPr>
            </a:pPr>
            <a:r>
              <a:t>本地模型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37560" y="2130552"/>
            <a:ext cx="2926080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D5E0D7"/>
                </a:solidFill>
                <a:latin typeface="Noto Sans CJK SC"/>
              </a:defRPr>
            </a:pPr>
            <a:r>
              <a:t>Ollama · CPU/GPU运行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49808" y="2907792"/>
            <a:ext cx="5532120" cy="12801"/>
          </a:xfrm>
          <a:prstGeom prst="rect">
            <a:avLst/>
          </a:prstGeom>
          <a:solidFill>
            <a:srgbClr val="4266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86384" y="3063240"/>
            <a:ext cx="45720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B7C8B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353312" y="2999232"/>
            <a:ext cx="1920240" cy="4114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FFFFFF"/>
                </a:solidFill>
                <a:latin typeface="Noto Sans CJK SC"/>
              </a:defRPr>
            </a:pPr>
            <a:r>
              <a:t>云端接口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37560" y="3008376"/>
            <a:ext cx="2926080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D5E0D7"/>
                </a:solidFill>
                <a:latin typeface="Noto Sans CJK SC"/>
              </a:defRPr>
            </a:pPr>
            <a:r>
              <a:t>Open WebUI及模型服务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49808" y="3785616"/>
            <a:ext cx="5532120" cy="12801"/>
          </a:xfrm>
          <a:prstGeom prst="rect">
            <a:avLst/>
          </a:prstGeom>
          <a:solidFill>
            <a:srgbClr val="4266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786384" y="3941064"/>
            <a:ext cx="45720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B7C8B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353312" y="3877056"/>
            <a:ext cx="1920240" cy="4114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FFFFFF"/>
                </a:solidFill>
                <a:latin typeface="Noto Sans CJK SC"/>
              </a:defRPr>
            </a:pPr>
            <a:r>
              <a:t>绿色建筑知识库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37560" y="3886200"/>
            <a:ext cx="2926080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D5E0D7"/>
                </a:solidFill>
                <a:latin typeface="Noto Sans CJK SC"/>
              </a:defRPr>
            </a:pPr>
            <a:r>
              <a:t>规范检索与来源回查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49808" y="4663440"/>
            <a:ext cx="5532120" cy="12801"/>
          </a:xfrm>
          <a:prstGeom prst="rect">
            <a:avLst/>
          </a:prstGeom>
          <a:solidFill>
            <a:srgbClr val="4266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786384" y="4818888"/>
            <a:ext cx="45720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B7C8BB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353312" y="4754879"/>
            <a:ext cx="1920240" cy="4114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FFFFFF"/>
                </a:solidFill>
                <a:latin typeface="Noto Sans CJK SC"/>
              </a:defRPr>
            </a:pPr>
            <a:r>
              <a:t>技术工具链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37560" y="4764024"/>
            <a:ext cx="2926080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D5E0D7"/>
                </a:solidFill>
                <a:latin typeface="Noto Sans CJK SC"/>
              </a:defRPr>
            </a:pPr>
            <a:r>
              <a:t>OpenClaw、搜索与图像生成</a:t>
            </a:r>
          </a:p>
        </p:txBody>
      </p:sp>
      <p:pic>
        <p:nvPicPr>
          <p:cNvPr id="26" name="Picture 25" descr="1268d4291f3bd2b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4264" y="2029968"/>
            <a:ext cx="4800600" cy="3364992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702552" y="5559552"/>
            <a:ext cx="461772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BACAC2"/>
                </a:solidFill>
                <a:latin typeface="Noto Sans CJK SC"/>
              </a:defRPr>
            </a:pPr>
            <a:r>
              <a:t>内部办公实景 · AI模型与工程工具协同使用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COOPERATION / 服务器—终端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技术设施降低成本，团队协作扩大能力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集中管理项目资料，专业终端共享成果，让知识在团队中流动。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08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8952" y="2057400"/>
            <a:ext cx="4956048" cy="914400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05840" y="2221992"/>
            <a:ext cx="429768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100" b="1">
                <a:solidFill>
                  <a:srgbClr val="FFFFFF"/>
                </a:solidFill>
                <a:latin typeface="Noto Sans CJK SC"/>
              </a:defRPr>
            </a:pPr>
            <a:r>
              <a:t>公司服务器 / NAS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14984" y="2670048"/>
            <a:ext cx="4334256" cy="21031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100" b="0">
                <a:solidFill>
                  <a:srgbClr val="BDCEC3"/>
                </a:solidFill>
                <a:latin typeface="Noto Sans CJK SC"/>
              </a:defRPr>
            </a:pPr>
            <a:r>
              <a:t>项目文件 · 专业资料 · 统一目录与版本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563624" y="3026664"/>
            <a:ext cx="18288" cy="347472"/>
          </a:xfrm>
          <a:prstGeom prst="rect">
            <a:avLst/>
          </a:prstGeom>
          <a:solidFill>
            <a:srgbClr val="8BA8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749808" y="3429000"/>
            <a:ext cx="1536192" cy="112471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59536" y="3584448"/>
            <a:ext cx="1298448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20332F"/>
                </a:solidFill>
                <a:latin typeface="Noto Sans CJK SC"/>
              </a:defRPr>
            </a:pPr>
            <a:r>
              <a:t>建筑设计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59536" y="3959352"/>
            <a:ext cx="1298448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100" b="0">
                <a:solidFill>
                  <a:srgbClr val="6B7771"/>
                </a:solidFill>
                <a:latin typeface="Noto Sans CJK SC"/>
              </a:defRPr>
            </a:pPr>
            <a:r>
              <a:t>建筑图纸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264408" y="3026664"/>
            <a:ext cx="18288" cy="347472"/>
          </a:xfrm>
          <a:prstGeom prst="rect">
            <a:avLst/>
          </a:prstGeom>
          <a:solidFill>
            <a:srgbClr val="8BA8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2450592" y="3429000"/>
            <a:ext cx="1536192" cy="112471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2560320" y="3584448"/>
            <a:ext cx="1298448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20332F"/>
                </a:solidFill>
                <a:latin typeface="Noto Sans CJK SC"/>
              </a:defRPr>
            </a:pPr>
            <a:r>
              <a:t>绿色建筑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60320" y="3959352"/>
            <a:ext cx="1298448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100" b="0">
                <a:solidFill>
                  <a:srgbClr val="6B7771"/>
                </a:solidFill>
                <a:latin typeface="Noto Sans CJK SC"/>
              </a:defRPr>
            </a:pPr>
            <a:r>
              <a:t>评价成果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965192" y="3026664"/>
            <a:ext cx="18288" cy="347472"/>
          </a:xfrm>
          <a:prstGeom prst="rect">
            <a:avLst/>
          </a:prstGeom>
          <a:solidFill>
            <a:srgbClr val="8BA89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4151376" y="3429000"/>
            <a:ext cx="1536192" cy="112471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4261104" y="3584448"/>
            <a:ext cx="1298448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20332F"/>
                </a:solidFill>
                <a:latin typeface="Noto Sans CJK SC"/>
              </a:defRPr>
            </a:pPr>
            <a:r>
              <a:t>专项技术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261104" y="3959352"/>
            <a:ext cx="1298448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100" b="0">
                <a:solidFill>
                  <a:srgbClr val="6B7771"/>
                </a:solidFill>
                <a:latin typeface="Noto Sans CJK SC"/>
              </a:defRPr>
            </a:pPr>
            <a:r>
              <a:t>性能分析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04672" y="5029200"/>
            <a:ext cx="4937760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46675B"/>
                </a:solidFill>
                <a:latin typeface="Noto Sans CJK SC"/>
              </a:defRPr>
            </a:pPr>
            <a:r>
              <a:t>团队协作：共享资源，也共同对成果负责。</a:t>
            </a:r>
          </a:p>
        </p:txBody>
      </p:sp>
      <p:pic>
        <p:nvPicPr>
          <p:cNvPr id="26" name="Picture 25" descr="702a2769944133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9904" y="2039112"/>
            <a:ext cx="5367528" cy="360273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117336" y="5742432"/>
            <a:ext cx="5038344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项目沟通与专业技术会议实景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CULTURE / 办公室小 TIPS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轻松一点，认真一点；有边界，也有温度。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公司日常张贴的相处约定，是看得见的工作氛围。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09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8952" y="2029968"/>
            <a:ext cx="6574536" cy="3511296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24128" y="2331720"/>
            <a:ext cx="4517136" cy="6583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500" b="1">
                <a:solidFill>
                  <a:srgbClr val="FFFFFF"/>
                </a:solidFill>
                <a:latin typeface="Noto Sans CJK SC"/>
              </a:defRPr>
            </a:pPr>
            <a:r>
              <a:t>“工作上，大家是伙伴。”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0704" y="3154680"/>
            <a:ext cx="1399032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B9D0C3"/>
                </a:solidFill>
                <a:latin typeface="Noto Sans CJK SC"/>
              </a:defRPr>
            </a:pPr>
            <a:r>
              <a:t>尊重边界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23744" y="3154680"/>
            <a:ext cx="2871216" cy="4663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FFFFFF"/>
                </a:solidFill>
                <a:latin typeface="Noto Sans CJK SC"/>
              </a:defRPr>
            </a:pPr>
            <a:r>
              <a:t>可以是朋友，也可以有自己的隐私与空间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0704" y="3849624"/>
            <a:ext cx="1399032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B9D0C3"/>
                </a:solidFill>
                <a:latin typeface="Noto Sans CJK SC"/>
              </a:defRPr>
            </a:pPr>
            <a:r>
              <a:t>互相帮助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23744" y="3849624"/>
            <a:ext cx="2871216" cy="4663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FFFFFF"/>
                </a:solidFill>
                <a:latin typeface="Noto Sans CJK SC"/>
              </a:defRPr>
            </a:pPr>
            <a:r>
              <a:t>伙伴之间互相搭一把手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0704" y="4544568"/>
            <a:ext cx="1399032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B9D0C3"/>
                </a:solidFill>
                <a:latin typeface="Noto Sans CJK SC"/>
              </a:defRPr>
            </a:pPr>
            <a:r>
              <a:t>有话直谈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23744" y="4544568"/>
            <a:ext cx="2871216" cy="4663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FFFFFF"/>
                </a:solidFill>
                <a:latin typeface="Noto Sans CJK SC"/>
              </a:defRPr>
            </a:pPr>
            <a:r>
              <a:t>工作节奏、要求与意见，欢迎协商</a:t>
            </a:r>
          </a:p>
        </p:txBody>
      </p:sp>
      <p:pic>
        <p:nvPicPr>
          <p:cNvPr id="18" name="Picture 17" descr="98a76941bff7a92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256" y="1993392"/>
            <a:ext cx="3520440" cy="350215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356449" y="5724144"/>
            <a:ext cx="484632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rPr dirty="0"/>
              <a:t>《</a:t>
            </a:r>
            <a:r>
              <a:rPr dirty="0" err="1"/>
              <a:t>办公室小Tips》墙贴原件及团队活动照片</a:t>
            </a: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POLICY / 公司管理制度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规则清楚，人才才能安心发展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明确岗位、权益、工作要求与学习支持，把制度落实到日常工作。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10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49808" y="1993392"/>
            <a:ext cx="3611880" cy="151790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50976" y="2194560"/>
            <a:ext cx="50292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8BA89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81912" y="2194560"/>
            <a:ext cx="2596896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900" b="1">
                <a:solidFill>
                  <a:srgbClr val="20332F"/>
                </a:solidFill>
                <a:latin typeface="Noto Sans CJK SC"/>
              </a:defRPr>
            </a:pPr>
            <a:r>
              <a:t>薪酬与绩效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0120" y="2770632"/>
            <a:ext cx="315468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基础工资、绩效及相关激励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90288" y="1993392"/>
            <a:ext cx="3611880" cy="151790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791456" y="2194560"/>
            <a:ext cx="50292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8BA89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22392" y="2194560"/>
            <a:ext cx="2596896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900" b="1">
                <a:solidFill>
                  <a:srgbClr val="20332F"/>
                </a:solidFill>
                <a:latin typeface="Noto Sans CJK SC"/>
              </a:defRPr>
            </a:pPr>
            <a:r>
              <a:t>依法参保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00600" y="2770632"/>
            <a:ext cx="315468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正式员工依法缴纳社会保险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430768" y="1993392"/>
            <a:ext cx="3611880" cy="151790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631936" y="2194560"/>
            <a:ext cx="50292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8BA89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262872" y="2194560"/>
            <a:ext cx="2596896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900" b="1">
                <a:solidFill>
                  <a:srgbClr val="20332F"/>
                </a:solidFill>
                <a:latin typeface="Noto Sans CJK SC"/>
              </a:defRPr>
            </a:pPr>
            <a:r>
              <a:t>住房与生活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41080" y="2770632"/>
            <a:ext cx="315468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符合制度条件的住房及餐饮支持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49808" y="3712464"/>
            <a:ext cx="3611880" cy="151790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50976" y="3913632"/>
            <a:ext cx="50292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8BA89B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581912" y="3913632"/>
            <a:ext cx="2596896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900" b="1">
                <a:solidFill>
                  <a:srgbClr val="20332F"/>
                </a:solidFill>
                <a:latin typeface="Noto Sans CJK SC"/>
              </a:defRPr>
            </a:pPr>
            <a:r>
              <a:t>弹性与协作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60120" y="4489704"/>
            <a:ext cx="315468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标准工时结合岗位弹性安排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590288" y="3712464"/>
            <a:ext cx="3611880" cy="151790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791456" y="3913632"/>
            <a:ext cx="50292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8BA89B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422392" y="3913632"/>
            <a:ext cx="2596896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900" b="1">
                <a:solidFill>
                  <a:srgbClr val="20332F"/>
                </a:solidFill>
                <a:latin typeface="Noto Sans CJK SC"/>
              </a:defRPr>
            </a:pPr>
            <a:r>
              <a:t>学习成长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800600" y="4489704"/>
            <a:ext cx="315468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专业培训、技术交流与资格学习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430768" y="3712464"/>
            <a:ext cx="3611880" cy="151790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8631936" y="3913632"/>
            <a:ext cx="50292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8BA89B"/>
                </a:solidFill>
                <a:latin typeface="Aptos"/>
              </a:defRPr>
            </a:pPr>
            <a:r>
              <a:t>06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262872" y="3913632"/>
            <a:ext cx="2596896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900" b="1">
                <a:solidFill>
                  <a:srgbClr val="20332F"/>
                </a:solidFill>
                <a:latin typeface="Noto Sans CJK SC"/>
              </a:defRPr>
            </a:pPr>
            <a:r>
              <a:t>责任与质量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641080" y="4489704"/>
            <a:ext cx="315468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项目清单、技术审核与资料管理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04672" y="5870448"/>
            <a:ext cx="822960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实际待遇与福利按公司现行制度及适用条件执行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8BA89B"/>
                </a:solidFill>
                <a:latin typeface="Aptos"/>
              </a:defRPr>
            </a:pPr>
            <a:r>
              <a:t>CAREER / 第一站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4667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FFFFFF"/>
                </a:solidFill>
                <a:latin typeface="Noto Sans CJK SC"/>
              </a:defRPr>
            </a:pPr>
            <a:r>
              <a:t>见习不是临时工作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D0DCD6"/>
                </a:solidFill>
                <a:latin typeface="Noto Sans CJK SC"/>
              </a:defRPr>
            </a:pPr>
            <a:r>
              <a:t>是正式职业发展体系中最重要的基础培养阶段之一。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42635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ABC1B7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ABC1B7"/>
                </a:solidFill>
                <a:latin typeface="Aptos"/>
              </a:defRPr>
            </a:pPr>
            <a:r>
              <a:t>11  /  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" y="2130552"/>
            <a:ext cx="5541264" cy="75895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3600" b="1">
                <a:solidFill>
                  <a:srgbClr val="FFFFFF"/>
                </a:solidFill>
                <a:latin typeface="Noto Sans CJK SC"/>
              </a:defRPr>
            </a:pPr>
            <a:r>
              <a:t>见习 ≠ 临时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04672" y="3099816"/>
            <a:ext cx="512064" cy="4114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9CB6A7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71600" y="3099816"/>
            <a:ext cx="1444752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FFFFFF"/>
                </a:solidFill>
                <a:latin typeface="Noto Sans CJK SC"/>
              </a:defRPr>
            </a:pPr>
            <a:r>
              <a:t>安全探索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25496" y="3099816"/>
            <a:ext cx="2999232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D3E1D8"/>
                </a:solidFill>
                <a:latin typeface="Noto Sans CJK SC"/>
              </a:defRPr>
            </a:pPr>
            <a:r>
              <a:t>公司承担指导与质量把关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4672" y="3840480"/>
            <a:ext cx="512064" cy="4114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9CB6A7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71600" y="3840480"/>
            <a:ext cx="1444752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FFFFFF"/>
                </a:solidFill>
                <a:latin typeface="Noto Sans CJK SC"/>
              </a:defRPr>
            </a:pPr>
            <a:r>
              <a:t>大胆试错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5496" y="3840480"/>
            <a:ext cx="2999232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D3E1D8"/>
                </a:solidFill>
                <a:latin typeface="Noto Sans CJK SC"/>
              </a:defRPr>
            </a:pPr>
            <a:r>
              <a:t>在指导与校核下尝试、修正方法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4672" y="4581144"/>
            <a:ext cx="512064" cy="4114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9CB6A7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71600" y="4581144"/>
            <a:ext cx="1444752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FFFFFF"/>
                </a:solidFill>
                <a:latin typeface="Noto Sans CJK SC"/>
              </a:defRPr>
            </a:pPr>
            <a:r>
              <a:t>双向选择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25496" y="4581144"/>
            <a:ext cx="2999232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D3E1D8"/>
                </a:solidFill>
                <a:latin typeface="Noto Sans CJK SC"/>
              </a:defRPr>
            </a:pPr>
            <a:r>
              <a:t>在实践中认识自己、坚定方向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rcRect t="19507" b="19507"/>
          <a:stretch/>
        </p:blipFill>
        <p:spPr>
          <a:xfrm>
            <a:off x="5815274" y="1160834"/>
            <a:ext cx="5587294" cy="4545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ROADMAP / 职业层级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三级成长：岗位名称之外，更重要的是能力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专业技术路径与项目负责路径并行。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12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68096" y="2029968"/>
            <a:ext cx="3584448" cy="33284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14983" y="2221992"/>
            <a:ext cx="914400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3200" b="0">
                <a:solidFill>
                  <a:srgbClr val="46675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4983" y="3008376"/>
            <a:ext cx="302666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014983" y="3236976"/>
            <a:ext cx="3054096" cy="4480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300" b="1">
                <a:solidFill>
                  <a:srgbClr val="20332F"/>
                </a:solidFill>
                <a:latin typeface="Noto Sans CJK SC"/>
              </a:defRPr>
            </a:pPr>
            <a:r>
              <a:t>基础能力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14983" y="3785615"/>
            <a:ext cx="3026664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400" b="1">
                <a:solidFill>
                  <a:srgbClr val="46675B"/>
                </a:solidFill>
                <a:latin typeface="Noto Sans CJK SC"/>
              </a:defRPr>
            </a:pPr>
            <a:r>
              <a:t>见习工程师 / 见习建筑师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14983" y="4453128"/>
            <a:ext cx="2971800" cy="7132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400" b="0">
                <a:solidFill>
                  <a:srgbClr val="6B7771"/>
                </a:solidFill>
                <a:latin typeface="Noto Sans CJK SC"/>
              </a:defRPr>
            </a:pPr>
            <a:r>
              <a:t>识图、规范、专业软件与工作流程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608576" y="2029968"/>
            <a:ext cx="3584448" cy="3328416"/>
          </a:xfrm>
          <a:prstGeom prst="rect">
            <a:avLst/>
          </a:prstGeom>
          <a:solidFill>
            <a:srgbClr val="E8EF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4855464" y="2221992"/>
            <a:ext cx="914400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3200" b="0">
                <a:solidFill>
                  <a:srgbClr val="46675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855464" y="3008376"/>
            <a:ext cx="302666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4855464" y="3236976"/>
            <a:ext cx="3054096" cy="4480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300" b="1">
                <a:solidFill>
                  <a:srgbClr val="20332F"/>
                </a:solidFill>
                <a:latin typeface="Noto Sans CJK SC"/>
              </a:defRPr>
            </a:pPr>
            <a:r>
              <a:t>专业深度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55464" y="3785615"/>
            <a:ext cx="3026664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400" b="1">
                <a:solidFill>
                  <a:srgbClr val="46675B"/>
                </a:solidFill>
                <a:latin typeface="Noto Sans CJK SC"/>
              </a:defRPr>
            </a:pPr>
            <a:r>
              <a:t>助理工程师 / 助理建筑师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55464" y="4453128"/>
            <a:ext cx="2971800" cy="7132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400" b="0">
                <a:solidFill>
                  <a:srgbClr val="6B7771"/>
                </a:solidFill>
                <a:latin typeface="Noto Sans CJK SC"/>
              </a:defRPr>
            </a:pPr>
            <a:r>
              <a:t>独立完成专项任务、解决一般工程问题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449056" y="2029968"/>
            <a:ext cx="3584448" cy="33284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8695944" y="2221992"/>
            <a:ext cx="914400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3200" b="0">
                <a:solidFill>
                  <a:srgbClr val="46675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4" name="Rectangle 23"/>
          <p:cNvSpPr/>
          <p:nvPr/>
        </p:nvSpPr>
        <p:spPr>
          <a:xfrm>
            <a:off x="8695944" y="3008376"/>
            <a:ext cx="302666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8695944" y="3236976"/>
            <a:ext cx="3054096" cy="4480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300" b="1">
                <a:solidFill>
                  <a:srgbClr val="20332F"/>
                </a:solidFill>
                <a:latin typeface="Noto Sans CJK SC"/>
              </a:defRPr>
            </a:pPr>
            <a:r>
              <a:t>综合能力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695944" y="3785615"/>
            <a:ext cx="3026664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400" b="1">
                <a:solidFill>
                  <a:srgbClr val="46675B"/>
                </a:solidFill>
                <a:latin typeface="Noto Sans CJK SC"/>
              </a:defRPr>
            </a:pPr>
            <a:r>
              <a:t>专业骨干 / 项目负责人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695944" y="4453128"/>
            <a:ext cx="2971800" cy="7132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400" b="0">
                <a:solidFill>
                  <a:srgbClr val="6B7771"/>
                </a:solidFill>
                <a:latin typeface="Noto Sans CJK SC"/>
              </a:defRPr>
            </a:pPr>
            <a:r>
              <a:t>复杂问题处理、多专业协作与技术责任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2104" y="5715000"/>
            <a:ext cx="996696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成长以实际专业能力与成果为依据，不与固定年限绑定。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DEVELOPMENT / 两条学习线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原专业持续深耕，绿色建筑扩展边界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专业深度与知识广度可以相互促进，而非相互替代。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13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49808" y="1975104"/>
            <a:ext cx="5074920" cy="363931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42415" y="2240280"/>
            <a:ext cx="4389120" cy="43891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200" b="1">
                <a:solidFill>
                  <a:srgbClr val="46675B"/>
                </a:solidFill>
                <a:latin typeface="Noto Sans CJK SC"/>
              </a:defRPr>
            </a:pPr>
            <a:r>
              <a:t>01  专业深度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2415" y="2898648"/>
            <a:ext cx="44256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069848" y="2999232"/>
            <a:ext cx="4398264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20332F"/>
                </a:solidFill>
                <a:latin typeface="Noto Sans CJK SC"/>
              </a:defRPr>
            </a:pPr>
            <a:r>
              <a:t>建环 · 暖通设计与建筑能源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2415" y="3511296"/>
            <a:ext cx="44256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069848" y="3611879"/>
            <a:ext cx="4398264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20332F"/>
                </a:solidFill>
                <a:latin typeface="Noto Sans CJK SC"/>
              </a:defRPr>
            </a:pPr>
            <a:r>
              <a:t>建筑学 · 方案与施工图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2415" y="4123944"/>
            <a:ext cx="44256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1069848" y="4224528"/>
            <a:ext cx="4398264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20332F"/>
                </a:solidFill>
                <a:latin typeface="Noto Sans CJK SC"/>
              </a:defRPr>
            </a:pPr>
            <a:r>
              <a:t>给排水 · 供排水与水资源利用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42415" y="4736592"/>
            <a:ext cx="44256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069848" y="4837176"/>
            <a:ext cx="4398264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20332F"/>
                </a:solidFill>
                <a:latin typeface="Noto Sans CJK SC"/>
              </a:defRPr>
            </a:pPr>
            <a:r>
              <a:t>电气 · 照明、电气与能源系统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355080" y="1975104"/>
            <a:ext cx="5074920" cy="3639312"/>
          </a:xfrm>
          <a:prstGeom prst="rect">
            <a:avLst/>
          </a:prstGeom>
          <a:solidFill>
            <a:srgbClr val="E8EF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647688" y="2240280"/>
            <a:ext cx="4389120" cy="43891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200" b="1">
                <a:solidFill>
                  <a:srgbClr val="46675B"/>
                </a:solidFill>
                <a:latin typeface="Noto Sans CJK SC"/>
              </a:defRPr>
            </a:pPr>
            <a:r>
              <a:t>02  专业广度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647688" y="2898648"/>
            <a:ext cx="44256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6675120" y="2999232"/>
            <a:ext cx="4398264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20332F"/>
                </a:solidFill>
                <a:latin typeface="Noto Sans CJK SC"/>
              </a:defRPr>
            </a:pPr>
            <a:r>
              <a:t>绿色建筑与建筑节能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647688" y="3511296"/>
            <a:ext cx="44256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6675120" y="3611879"/>
            <a:ext cx="4398264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20332F"/>
                </a:solidFill>
                <a:latin typeface="Noto Sans CJK SC"/>
              </a:defRPr>
            </a:pPr>
            <a:r>
              <a:t>综合技术分析与评估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647688" y="4123944"/>
            <a:ext cx="44256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675120" y="4224528"/>
            <a:ext cx="4398264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20332F"/>
                </a:solidFill>
                <a:latin typeface="Noto Sans CJK SC"/>
              </a:defRPr>
            </a:pPr>
            <a:r>
              <a:t>跨专业技术协调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647688" y="4736592"/>
            <a:ext cx="442569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6675120" y="4837176"/>
            <a:ext cx="4398264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20332F"/>
                </a:solidFill>
                <a:latin typeface="Noto Sans CJK SC"/>
              </a:defRPr>
            </a:pPr>
            <a:r>
              <a:t>工程咨询与现场实践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760720" y="3438144"/>
            <a:ext cx="365760" cy="4663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300" b="1">
                <a:solidFill>
                  <a:srgbClr val="46675B"/>
                </a:solidFill>
                <a:latin typeface="Noto Sans CJK SC"/>
              </a:defRPr>
            </a:pPr>
            <a:r>
              <a:t>＋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LEARNING / 灵活学习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学习不固定排课，但成长不能没有目标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项目制工作下，以自主学习为基础，用实际成果检验能力。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14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49808" y="2011680"/>
            <a:ext cx="3611880" cy="1499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69264" y="2157984"/>
            <a:ext cx="685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100" b="1">
                <a:solidFill>
                  <a:srgbClr val="46675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55648" y="2221992"/>
            <a:ext cx="2377440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自主学习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9264" y="2916936"/>
            <a:ext cx="3136392" cy="37490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规范、课程、技能和软件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90288" y="2011680"/>
            <a:ext cx="3611880" cy="1499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809744" y="2157984"/>
            <a:ext cx="685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100" b="1">
                <a:solidFill>
                  <a:srgbClr val="46675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96128" y="2221992"/>
            <a:ext cx="2377440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项目实践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09744" y="2916936"/>
            <a:ext cx="3136392" cy="37490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真实任务与技术复盘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430768" y="2011680"/>
            <a:ext cx="3611880" cy="1499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650224" y="2157984"/>
            <a:ext cx="685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100" b="1">
                <a:solidFill>
                  <a:srgbClr val="46675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436608" y="2221992"/>
            <a:ext cx="2377440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知识竞赛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50224" y="2916936"/>
            <a:ext cx="3136392" cy="37490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专业考试与技能活动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49808" y="3776472"/>
            <a:ext cx="3611880" cy="1499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69264" y="3922776"/>
            <a:ext cx="685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100" b="1">
                <a:solidFill>
                  <a:srgbClr val="46675B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755648" y="3986784"/>
            <a:ext cx="2377440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汇报交流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69264" y="4681728"/>
            <a:ext cx="3136392" cy="37490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技术讨论、专题分享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590288" y="3776472"/>
            <a:ext cx="3611880" cy="1499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809744" y="3922776"/>
            <a:ext cx="685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100" b="1">
                <a:solidFill>
                  <a:srgbClr val="46675B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596127" y="3986784"/>
            <a:ext cx="2377440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外部资源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809744" y="4681728"/>
            <a:ext cx="3136392" cy="37490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专业会议、专家与行业交流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QUALIFICATIONS / 成长视野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专业资格、国际评价与可持续发展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按个人发展方向与报考条件选择，持续拓展职业视野。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15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31520" y="1947672"/>
            <a:ext cx="3630168" cy="38313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78408" y="2221992"/>
            <a:ext cx="313639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100" b="1">
                <a:solidFill>
                  <a:srgbClr val="46675B"/>
                </a:solidFill>
                <a:latin typeface="Aptos"/>
              </a:defRPr>
            </a:pPr>
            <a:r>
              <a:t>01  PROFESSIONAL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78408" y="2734056"/>
            <a:ext cx="3145536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国内注册执业资格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87552" y="3474720"/>
            <a:ext cx="3108960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87552" y="3758184"/>
            <a:ext cx="3099816" cy="4663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20332F"/>
                </a:solidFill>
                <a:latin typeface="Noto Sans CJK SC"/>
              </a:defRPr>
            </a:pPr>
            <a:r>
              <a:t>·  注册建筑师 / 结构工程师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87552" y="4242816"/>
            <a:ext cx="3099816" cy="4663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20332F"/>
                </a:solidFill>
                <a:latin typeface="Noto Sans CJK SC"/>
              </a:defRPr>
            </a:pPr>
            <a:r>
              <a:t>·  注册公用设备工程师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87552" y="4727448"/>
            <a:ext cx="3099816" cy="4663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20332F"/>
                </a:solidFill>
                <a:latin typeface="Noto Sans CJK SC"/>
              </a:defRPr>
            </a:pPr>
            <a:r>
              <a:t>·  咨询工程师（投资）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572000" y="1947672"/>
            <a:ext cx="3630168" cy="3831336"/>
          </a:xfrm>
          <a:prstGeom prst="rect">
            <a:avLst/>
          </a:prstGeom>
          <a:solidFill>
            <a:srgbClr val="E8EF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818888" y="2221992"/>
            <a:ext cx="313639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100" b="1">
                <a:solidFill>
                  <a:srgbClr val="46675B"/>
                </a:solidFill>
                <a:latin typeface="Aptos"/>
              </a:defRPr>
            </a:pPr>
            <a:r>
              <a:t>02  INTERNATIONAL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18888" y="2734056"/>
            <a:ext cx="3145536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国际绿色建筑体系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828032" y="3474720"/>
            <a:ext cx="3108960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828032" y="3758184"/>
            <a:ext cx="3099816" cy="4663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20332F"/>
                </a:solidFill>
                <a:latin typeface="Noto Sans CJK SC"/>
              </a:defRPr>
            </a:pPr>
            <a:r>
              <a:t>·  LEED Green Associate / LEED AP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828032" y="4242816"/>
            <a:ext cx="3099816" cy="4663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20332F"/>
                </a:solidFill>
                <a:latin typeface="Noto Sans CJK SC"/>
              </a:defRPr>
            </a:pPr>
            <a:r>
              <a:t>·  BREEAM相关评价体系与角色路径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828032" y="4727448"/>
            <a:ext cx="3099816" cy="4663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20332F"/>
                </a:solidFill>
                <a:latin typeface="Noto Sans CJK SC"/>
              </a:defRPr>
            </a:pPr>
            <a:r>
              <a:t>·  国际技术标准与评价方法</a:t>
            </a:r>
          </a:p>
        </p:txBody>
      </p:sp>
      <p:sp>
        <p:nvSpPr>
          <p:cNvPr id="24" name="Rectangle 23"/>
          <p:cNvSpPr/>
          <p:nvPr/>
        </p:nvSpPr>
        <p:spPr>
          <a:xfrm>
            <a:off x="8412480" y="1947672"/>
            <a:ext cx="3630168" cy="38313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8659368" y="2221992"/>
            <a:ext cx="3136392" cy="2560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100" b="1">
                <a:solidFill>
                  <a:srgbClr val="46675B"/>
                </a:solidFill>
                <a:latin typeface="Aptos"/>
              </a:defRPr>
            </a:pPr>
            <a:r>
              <a:t>03  SUSTAINABILITY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659368" y="2734056"/>
            <a:ext cx="3145536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ESG与低碳研究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668512" y="3474720"/>
            <a:ext cx="3108960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8668512" y="3758184"/>
            <a:ext cx="3099816" cy="4663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20332F"/>
                </a:solidFill>
                <a:latin typeface="Noto Sans CJK SC"/>
              </a:defRPr>
            </a:pPr>
            <a:r>
              <a:t>·  环境 · 社会 · 治理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668512" y="4242816"/>
            <a:ext cx="3099816" cy="4663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20332F"/>
                </a:solidFill>
                <a:latin typeface="Noto Sans CJK SC"/>
              </a:defRPr>
            </a:pPr>
            <a:r>
              <a:t>·  建筑碳排放与低碳运行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668512" y="4727448"/>
            <a:ext cx="3099816" cy="4663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20332F"/>
                </a:solidFill>
                <a:latin typeface="Noto Sans CJK SC"/>
              </a:defRPr>
            </a:pPr>
            <a:r>
              <a:t>·  可持续发展评价与研究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8096" y="5980176"/>
            <a:ext cx="1005840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公司鼓励相关资格学习，具体报名条件与激励以适用规定和公司制度为准。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COMMITMENT / 成长支持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公司愿意先投入，支持青年人成长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工具、项目、专业资源、交流机会与职业规划共同构成培养环境。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16  /  25</a:t>
            </a:r>
          </a:p>
        </p:txBody>
      </p:sp>
      <p:pic>
        <p:nvPicPr>
          <p:cNvPr id="10" name="Picture 9" descr="f6d8b88c1424f32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808" y="2002536"/>
            <a:ext cx="4828032" cy="358444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68096" y="5724144"/>
            <a:ext cx="4681728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专业学习、项目交流与团队实践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89320" y="2011680"/>
            <a:ext cx="512064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46675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83680" y="2011680"/>
            <a:ext cx="1938528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20332F"/>
                </a:solidFill>
                <a:latin typeface="Noto Sans CJK SC"/>
              </a:defRPr>
            </a:pPr>
            <a:r>
              <a:t>真实项目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03336" y="2011680"/>
            <a:ext cx="2916936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工程任务与技术成果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989320" y="2615184"/>
            <a:ext cx="53583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5989320" y="2734056"/>
            <a:ext cx="512064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46675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83680" y="2734056"/>
            <a:ext cx="1938528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20332F"/>
                </a:solidFill>
                <a:latin typeface="Noto Sans CJK SC"/>
              </a:defRPr>
            </a:pPr>
            <a:r>
              <a:t>专业指导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403336" y="2734056"/>
            <a:ext cx="2916936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技术讨论与专家交流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989320" y="3337560"/>
            <a:ext cx="53583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5989320" y="3456432"/>
            <a:ext cx="512064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46675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83680" y="3456432"/>
            <a:ext cx="1938528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20332F"/>
                </a:solidFill>
                <a:latin typeface="Noto Sans CJK SC"/>
              </a:defRPr>
            </a:pPr>
            <a:r>
              <a:t>AI技术资源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03336" y="3456432"/>
            <a:ext cx="2916936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本地模型、云端服务与知识库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989320" y="4059936"/>
            <a:ext cx="53583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5989320" y="4178808"/>
            <a:ext cx="512064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46675B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83680" y="4178808"/>
            <a:ext cx="1938528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20332F"/>
                </a:solidFill>
                <a:latin typeface="Noto Sans CJK SC"/>
              </a:defRPr>
            </a:pPr>
            <a:r>
              <a:t>学习激励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403336" y="4178808"/>
            <a:ext cx="2916936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课程、会议及专业资格学习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989320" y="4782312"/>
            <a:ext cx="53583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5989320" y="4901184"/>
            <a:ext cx="512064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46675B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83680" y="4901184"/>
            <a:ext cx="1938528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20332F"/>
                </a:solidFill>
                <a:latin typeface="Noto Sans CJK SC"/>
              </a:defRPr>
            </a:pPr>
            <a:r>
              <a:t>职业规划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03336" y="4901184"/>
            <a:ext cx="2916936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尊重个人专业背景和特长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989320" y="5504688"/>
            <a:ext cx="53583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" name="Picture 2" descr="c6429432567166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3560" y="0"/>
            <a:ext cx="656539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0"/>
            <a:ext cx="5623560" cy="6858000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731520" y="475488"/>
            <a:ext cx="45720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ABC1B7"/>
                </a:solidFill>
                <a:latin typeface="Noto Sans CJK SC"/>
              </a:defRPr>
            </a:pPr>
            <a:r>
              <a:t>02 / 认识绿色建筑</a:t>
            </a:r>
          </a:p>
        </p:txBody>
      </p:sp>
      <p:sp>
        <p:nvSpPr>
          <p:cNvPr id="6" name="Rectangle 5"/>
          <p:cNvSpPr/>
          <p:nvPr/>
        </p:nvSpPr>
        <p:spPr>
          <a:xfrm>
            <a:off x="740664" y="1078992"/>
            <a:ext cx="4297680" cy="12801"/>
          </a:xfrm>
          <a:prstGeom prst="rect">
            <a:avLst/>
          </a:prstGeom>
          <a:solidFill>
            <a:srgbClr val="4266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40664" y="1865376"/>
            <a:ext cx="4434840" cy="7315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4000" b="1">
                <a:solidFill>
                  <a:srgbClr val="FFFFFF"/>
                </a:solidFill>
                <a:latin typeface="Noto Sans CJK SC"/>
              </a:defRPr>
            </a:pPr>
            <a:r>
              <a:t>绿色建筑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0664" y="2688336"/>
            <a:ext cx="4526280" cy="6583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600" b="1">
                <a:solidFill>
                  <a:srgbClr val="C2D6C7"/>
                </a:solidFill>
                <a:latin typeface="Noto Sans CJK SC"/>
              </a:defRPr>
            </a:pPr>
            <a:r>
              <a:t>是一套综合性能思维。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3739896"/>
            <a:ext cx="2075688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0">
                <a:solidFill>
                  <a:srgbClr val="FFFFFF"/>
                </a:solidFill>
                <a:latin typeface="Noto Sans CJK SC"/>
              </a:defRPr>
            </a:pPr>
            <a:r>
              <a:t>— 安全耐久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99232" y="3739896"/>
            <a:ext cx="2075688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0">
                <a:solidFill>
                  <a:srgbClr val="FFFFFF"/>
                </a:solidFill>
                <a:latin typeface="Noto Sans CJK SC"/>
              </a:defRPr>
            </a:pPr>
            <a:r>
              <a:t>— 健康舒适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2960" y="4398264"/>
            <a:ext cx="2075688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0">
                <a:solidFill>
                  <a:srgbClr val="FFFFFF"/>
                </a:solidFill>
                <a:latin typeface="Noto Sans CJK SC"/>
              </a:defRPr>
            </a:pPr>
            <a:r>
              <a:t>— 生活便利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99232" y="4398264"/>
            <a:ext cx="2075688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0">
                <a:solidFill>
                  <a:srgbClr val="FFFFFF"/>
                </a:solidFill>
                <a:latin typeface="Noto Sans CJK SC"/>
              </a:defRPr>
            </a:pPr>
            <a:r>
              <a:t>— 资源节约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5056631"/>
            <a:ext cx="2075688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0">
                <a:solidFill>
                  <a:srgbClr val="FFFFFF"/>
                </a:solidFill>
                <a:latin typeface="Noto Sans CJK SC"/>
              </a:defRPr>
            </a:pPr>
            <a:r>
              <a:t>— 环境宜居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ALL DISCIPLINES / 工程协作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一栋教学楼，为什么需要这么多专业？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绿色建筑工程师负责理解联系，不代替每一位专业工程师。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18  /  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9808" y="1965960"/>
            <a:ext cx="393192" cy="3383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46675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34440" y="1965960"/>
            <a:ext cx="1216152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20332F"/>
                </a:solidFill>
                <a:latin typeface="Noto Sans CJK SC"/>
              </a:defRPr>
            </a:pPr>
            <a:r>
              <a:t>建筑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478024" y="1965960"/>
            <a:ext cx="342900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朝向、遮阳、围护结构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49808" y="2496312"/>
            <a:ext cx="523036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749808" y="2587752"/>
            <a:ext cx="393192" cy="3383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46675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2587752"/>
            <a:ext cx="1216152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20332F"/>
                </a:solidFill>
                <a:latin typeface="Noto Sans CJK SC"/>
              </a:defRPr>
            </a:pPr>
            <a:r>
              <a:t>暖通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78024" y="2587752"/>
            <a:ext cx="342900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空调、通风、热舒适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49808" y="3118104"/>
            <a:ext cx="523036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49808" y="3209544"/>
            <a:ext cx="393192" cy="3383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46675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34440" y="3209544"/>
            <a:ext cx="1216152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20332F"/>
                </a:solidFill>
                <a:latin typeface="Noto Sans CJK SC"/>
              </a:defRPr>
            </a:pPr>
            <a:r>
              <a:t>给排水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78024" y="3209544"/>
            <a:ext cx="342900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节水、雨水与用水管理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49808" y="3739896"/>
            <a:ext cx="523036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749808" y="3831335"/>
            <a:ext cx="393192" cy="3383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46675B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34440" y="3831335"/>
            <a:ext cx="1216152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20332F"/>
                </a:solidFill>
                <a:latin typeface="Noto Sans CJK SC"/>
              </a:defRPr>
            </a:pPr>
            <a:r>
              <a:t>电气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78024" y="3831335"/>
            <a:ext cx="342900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照明、控制与能源利用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49808" y="4361688"/>
            <a:ext cx="523036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749808" y="4453128"/>
            <a:ext cx="393192" cy="3383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46675B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234440" y="4453128"/>
            <a:ext cx="1216152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20332F"/>
                </a:solidFill>
                <a:latin typeface="Noto Sans CJK SC"/>
              </a:defRPr>
            </a:pPr>
            <a:r>
              <a:t>结构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478024" y="4453128"/>
            <a:ext cx="342900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安全耐久与材料体系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49808" y="4983480"/>
            <a:ext cx="523036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749808" y="5074920"/>
            <a:ext cx="393192" cy="3383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46675B"/>
                </a:solidFill>
                <a:latin typeface="Aptos"/>
              </a:defRPr>
            </a:pPr>
            <a:r>
              <a:t>06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234440" y="5074920"/>
            <a:ext cx="1216152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600" b="1">
                <a:solidFill>
                  <a:srgbClr val="20332F"/>
                </a:solidFill>
                <a:latin typeface="Noto Sans CJK SC"/>
              </a:defRPr>
            </a:pPr>
            <a:r>
              <a:t>咨询协调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478024" y="5074920"/>
            <a:ext cx="3429000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多专业评估、技术核验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49808" y="5605272"/>
            <a:ext cx="5230368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4" name="Picture 33" descr="562d54643f45cf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216" y="1993392"/>
            <a:ext cx="5148072" cy="3648456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318504" y="5751576"/>
            <a:ext cx="480060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教育建筑项目效果表现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PROFESSION / 具体工作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绿色建筑咨询，不止是整理材料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从标准化辅助工作，逐步走向专项技术判断与跨专业协同。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19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8952" y="1956816"/>
            <a:ext cx="3621024" cy="15544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69264" y="2130552"/>
            <a:ext cx="713232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46675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7552" y="2542032"/>
            <a:ext cx="3118104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前期咨询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87552" y="3090672"/>
            <a:ext cx="310896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绿色建筑目标 / 技术路径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90288" y="1956816"/>
            <a:ext cx="3621024" cy="15544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800600" y="2130552"/>
            <a:ext cx="713232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46675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18888" y="2542032"/>
            <a:ext cx="3118104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设计分析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18888" y="3090672"/>
            <a:ext cx="310896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专业图纸 / 节能技术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421624" y="1956816"/>
            <a:ext cx="3621024" cy="15544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631936" y="2130552"/>
            <a:ext cx="713232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46675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50224" y="2542032"/>
            <a:ext cx="3118104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专项计算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50224" y="3090672"/>
            <a:ext cx="310896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采光 / 照明 / 热环境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58952" y="3721608"/>
            <a:ext cx="3621024" cy="15544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69264" y="3895344"/>
            <a:ext cx="713232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46675B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87552" y="4306824"/>
            <a:ext cx="3118104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施工配合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87552" y="4855464"/>
            <a:ext cx="310896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现场核查 / 技术整改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590288" y="3721608"/>
            <a:ext cx="3621024" cy="15544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800600" y="3895344"/>
            <a:ext cx="713232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46675B"/>
                </a:solidFill>
                <a:latin typeface="Aptos"/>
              </a:defRPr>
            </a:pPr>
            <a:r>
              <a:t>05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18888" y="4306824"/>
            <a:ext cx="3118104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评审评价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818888" y="4855464"/>
            <a:ext cx="310896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材料校核 / 检测 / 专家会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421624" y="3721608"/>
            <a:ext cx="3621024" cy="15544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8631936" y="3895344"/>
            <a:ext cx="713232" cy="3291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46675B"/>
                </a:solidFill>
                <a:latin typeface="Aptos"/>
              </a:defRPr>
            </a:pPr>
            <a:r>
              <a:t>06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650224" y="4306824"/>
            <a:ext cx="3118104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20332F"/>
                </a:solidFill>
                <a:latin typeface="Noto Sans CJK SC"/>
              </a:defRPr>
            </a:pPr>
            <a:r>
              <a:t>运行改善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650224" y="4855464"/>
            <a:ext cx="310896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能耗与实际性能优化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EXAMPLE / 建环专业三年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一名建环毕业生，三年可能走过怎样的路？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示例路径：基础能力 → 专业深度 → 综合能力。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20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22376" y="1938528"/>
            <a:ext cx="3602736" cy="397763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rcRect t="54936" b="10308"/>
          <a:stretch>
            <a:fillRect/>
          </a:stretch>
        </p:blipFill>
        <p:spPr>
          <a:xfrm>
            <a:off x="869005" y="2075688"/>
            <a:ext cx="3333344" cy="154533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32688" y="3767328"/>
            <a:ext cx="1060704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900" b="1">
                <a:solidFill>
                  <a:srgbClr val="46675B"/>
                </a:solidFill>
                <a:latin typeface="Noto Sans CJK SC"/>
              </a:defRPr>
            </a:pPr>
            <a:r>
              <a:t>第一年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2688" y="4197096"/>
            <a:ext cx="3136392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见习 · 基础能力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32688" y="4654296"/>
            <a:ext cx="319125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32688" y="4864608"/>
            <a:ext cx="3127248" cy="75895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暖通识图、热工规范、负荷计算基础；参与项目和现场。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572000" y="1938528"/>
            <a:ext cx="3602736" cy="397763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rcRect t="42387" b="21948"/>
          <a:stretch>
            <a:fillRect/>
          </a:stretch>
        </p:blipFill>
        <p:spPr>
          <a:xfrm>
            <a:off x="4708188" y="2075687"/>
            <a:ext cx="3352800" cy="154533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782312" y="3767328"/>
            <a:ext cx="1060704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900" b="1">
                <a:solidFill>
                  <a:srgbClr val="46675B"/>
                </a:solidFill>
                <a:latin typeface="Noto Sans CJK SC"/>
              </a:defRPr>
            </a:pPr>
            <a:r>
              <a:t>第二年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82312" y="4197096"/>
            <a:ext cx="3136392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助理 · 专业深度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782312" y="4654296"/>
            <a:ext cx="319125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782312" y="4864608"/>
            <a:ext cx="3127248" cy="75895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暖通设计、专项分析；能耗与热舒适研究、技术交流。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421624" y="1938528"/>
            <a:ext cx="3602736" cy="397763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8631936" y="3767328"/>
            <a:ext cx="1060704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900" b="1">
                <a:solidFill>
                  <a:srgbClr val="46675B"/>
                </a:solidFill>
                <a:latin typeface="Noto Sans CJK SC"/>
              </a:defRPr>
            </a:pPr>
            <a:r>
              <a:t>第三年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631936" y="4197096"/>
            <a:ext cx="3136392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20332F"/>
                </a:solidFill>
                <a:latin typeface="Noto Sans CJK SC"/>
              </a:defRPr>
            </a:pPr>
            <a:r>
              <a:t>专业骨干 · 综合能力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631936" y="4654296"/>
            <a:ext cx="3191256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8631936" y="4864608"/>
            <a:ext cx="3127248" cy="75895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融合建筑设备与能源技术，开展综合分析与协调。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95528" y="6053328"/>
            <a:ext cx="640080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说明：示例不是保证晋升的时间表。</a:t>
            </a:r>
          </a:p>
        </p:txBody>
      </p:sp>
      <p:pic>
        <p:nvPicPr>
          <p:cNvPr id="30" name="Picture 16" descr="b7a31dad6020c900.jpg">
            <a:extLst>
              <a:ext uri="{FF2B5EF4-FFF2-40B4-BE49-F238E27FC236}">
                <a16:creationId xmlns:a16="http://schemas.microsoft.com/office/drawing/2014/main" id="{9C5A7C1F-9386-17C6-9703-D5EC686649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4958" y="2112263"/>
            <a:ext cx="3328416" cy="154533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CHOICES / 多方向发展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三年之后，你不只有一种选择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暖通专业、建筑性能、绿色建筑咨询和数字化技术可以交叉发展。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21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88536" y="3008376"/>
            <a:ext cx="3602736" cy="1207008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562856" y="3319272"/>
            <a:ext cx="3063240" cy="5394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600" b="1">
                <a:solidFill>
                  <a:srgbClr val="FFFFFF"/>
                </a:solidFill>
                <a:latin typeface="Noto Sans CJK SC"/>
              </a:defRPr>
            </a:pPr>
            <a:r>
              <a:t>建环专业能力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77240" y="2029968"/>
            <a:ext cx="3200400" cy="822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14400" y="2121408"/>
            <a:ext cx="292608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20332F"/>
                </a:solidFill>
                <a:latin typeface="Noto Sans CJK SC"/>
              </a:defRPr>
            </a:pPr>
            <a:r>
              <a:t>暖通设计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2505456"/>
            <a:ext cx="292608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专业系统与设备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257031" y="2029968"/>
            <a:ext cx="3200400" cy="822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394192" y="2121408"/>
            <a:ext cx="292608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20332F"/>
                </a:solidFill>
                <a:latin typeface="Noto Sans CJK SC"/>
              </a:defRPr>
            </a:pPr>
            <a:r>
              <a:t>建筑性能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94192" y="2505456"/>
            <a:ext cx="292608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能耗、热舒适与环境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77240" y="4581144"/>
            <a:ext cx="3200400" cy="822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914400" y="4672583"/>
            <a:ext cx="292608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20332F"/>
                </a:solidFill>
                <a:latin typeface="Noto Sans CJK SC"/>
              </a:defRPr>
            </a:pPr>
            <a:r>
              <a:t>绿色建筑咨询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4400" y="5056631"/>
            <a:ext cx="292608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跨专业技术分析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257031" y="4581144"/>
            <a:ext cx="3200400" cy="822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8394192" y="4672583"/>
            <a:ext cx="292608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800" b="1">
                <a:solidFill>
                  <a:srgbClr val="20332F"/>
                </a:solidFill>
                <a:latin typeface="Noto Sans CJK SC"/>
              </a:defRPr>
            </a:pPr>
            <a:r>
              <a:t>BIM / AI 数字化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394192" y="5056631"/>
            <a:ext cx="292608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6B7771"/>
                </a:solidFill>
                <a:latin typeface="Noto Sans CJK SC"/>
              </a:defRPr>
            </a:pPr>
            <a:r>
              <a:t>数据与工程工具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977639" y="2587752"/>
            <a:ext cx="338328" cy="21945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7872983" y="2587752"/>
            <a:ext cx="374904" cy="21945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ectangle 25"/>
          <p:cNvSpPr/>
          <p:nvPr/>
        </p:nvSpPr>
        <p:spPr>
          <a:xfrm>
            <a:off x="3977639" y="4965192"/>
            <a:ext cx="338328" cy="21945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ectangle 26"/>
          <p:cNvSpPr/>
          <p:nvPr/>
        </p:nvSpPr>
        <p:spPr>
          <a:xfrm>
            <a:off x="7872983" y="4965192"/>
            <a:ext cx="374904" cy="21945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3291840" y="5769864"/>
            <a:ext cx="566928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不是四选一：多专业知识可以组合成新的技术能力。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FUTURE / 机会与现实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未来有机会，也不会自动带来高收入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建筑行业的结构性变化，正在重新定义专业价值。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22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68096" y="1984248"/>
            <a:ext cx="5056632" cy="3621024"/>
          </a:xfrm>
          <a:prstGeom prst="rect">
            <a:avLst/>
          </a:prstGeom>
          <a:solidFill>
            <a:srgbClr val="E8EF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33271" y="2221992"/>
            <a:ext cx="4389120" cy="43891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300" b="1">
                <a:solidFill>
                  <a:srgbClr val="20332F"/>
                </a:solidFill>
                <a:latin typeface="Noto Sans CJK SC"/>
              </a:defRPr>
            </a:pPr>
            <a:r>
              <a:t>发展方向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1" y="2880360"/>
            <a:ext cx="448056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46675B"/>
                </a:solidFill>
                <a:latin typeface="Noto Sans CJK SC"/>
              </a:defRPr>
            </a:pPr>
            <a:r>
              <a:t>01   既有建筑绿色化改造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1" y="3374136"/>
            <a:ext cx="448056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20332F"/>
                </a:solidFill>
                <a:latin typeface="Noto Sans CJK SC"/>
              </a:defRPr>
            </a:pPr>
            <a:r>
              <a:t>02   建筑节能与运行效率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1" y="3867912"/>
            <a:ext cx="448056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20332F"/>
                </a:solidFill>
                <a:latin typeface="Noto Sans CJK SC"/>
              </a:defRPr>
            </a:pPr>
            <a:r>
              <a:t>03   建筑碳排放与低碳技术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33271" y="4361688"/>
            <a:ext cx="448056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20332F"/>
                </a:solidFill>
                <a:latin typeface="Noto Sans CJK SC"/>
              </a:defRPr>
            </a:pPr>
            <a:r>
              <a:t>04   LEED / BREEAM 与 ESG研究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3271" y="4855464"/>
            <a:ext cx="448056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20332F"/>
                </a:solidFill>
                <a:latin typeface="Noto Sans CJK SC"/>
              </a:defRPr>
            </a:pPr>
            <a:r>
              <a:t>05   BIM 与 AI辅助技术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355080" y="1984248"/>
            <a:ext cx="5056632" cy="362102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6620256" y="2221992"/>
            <a:ext cx="4389120" cy="43891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300" b="1">
                <a:solidFill>
                  <a:srgbClr val="20332F"/>
                </a:solidFill>
                <a:latin typeface="Noto Sans CJK SC"/>
              </a:defRPr>
            </a:pPr>
            <a:r>
              <a:t>现实挑战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20256" y="2880360"/>
            <a:ext cx="448056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46675B"/>
                </a:solidFill>
                <a:latin typeface="Noto Sans CJK SC"/>
              </a:defRPr>
            </a:pPr>
            <a:r>
              <a:t>01   建筑市场整体承压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620256" y="3374136"/>
            <a:ext cx="448056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20332F"/>
                </a:solidFill>
                <a:latin typeface="Noto Sans CJK SC"/>
              </a:defRPr>
            </a:pPr>
            <a:r>
              <a:t>02   技术服务价格竞争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20256" y="3867912"/>
            <a:ext cx="448056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20332F"/>
                </a:solidFill>
                <a:latin typeface="Noto Sans CJK SC"/>
              </a:defRPr>
            </a:pPr>
            <a:r>
              <a:t>03   项目工作量不均衡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20256" y="4361688"/>
            <a:ext cx="448056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20332F"/>
                </a:solidFill>
                <a:latin typeface="Noto Sans CJK SC"/>
              </a:defRPr>
            </a:pPr>
            <a:r>
              <a:t>04   重复性事务可能被自动化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620256" y="4855464"/>
            <a:ext cx="448056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0">
                <a:solidFill>
                  <a:srgbClr val="20332F"/>
                </a:solidFill>
                <a:latin typeface="Noto Sans CJK SC"/>
              </a:defRPr>
            </a:pPr>
            <a:r>
              <a:t>05   持续成长需要耐心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VALUE / 经验的价值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真正有价值的，不只是工作了多少年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从遵循指引，到独立判断，再到解决复杂的技术问题。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23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4400" y="4251960"/>
            <a:ext cx="2633472" cy="1408176"/>
          </a:xfrm>
          <a:prstGeom prst="rect">
            <a:avLst/>
          </a:prstGeom>
          <a:solidFill>
            <a:srgbClr val="E8EF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115568" y="4379976"/>
            <a:ext cx="914400" cy="39319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46675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15568" y="4800600"/>
            <a:ext cx="214884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200" b="1">
                <a:solidFill>
                  <a:srgbClr val="20332F"/>
                </a:solidFill>
                <a:latin typeface="Noto Sans CJK SC"/>
              </a:defRPr>
            </a:pPr>
            <a:r>
              <a:t>入门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15568" y="5184648"/>
            <a:ext cx="2167128" cy="30175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46675B"/>
                </a:solidFill>
                <a:latin typeface="Noto Sans CJK SC"/>
              </a:defRPr>
            </a:pPr>
            <a:r>
              <a:t>基础流程与工具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730752" y="3813048"/>
            <a:ext cx="2633472" cy="1847088"/>
          </a:xfrm>
          <a:prstGeom prst="rect">
            <a:avLst/>
          </a:prstGeom>
          <a:solidFill>
            <a:srgbClr val="BFD3C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931920" y="3941063"/>
            <a:ext cx="914400" cy="39319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46675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31920" y="4800600"/>
            <a:ext cx="214884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200" b="1">
                <a:solidFill>
                  <a:srgbClr val="20332F"/>
                </a:solidFill>
                <a:latin typeface="Noto Sans CJK SC"/>
              </a:defRPr>
            </a:pPr>
            <a:r>
              <a:t>独立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31920" y="5184648"/>
            <a:ext cx="2167128" cy="30175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46675B"/>
                </a:solidFill>
                <a:latin typeface="Noto Sans CJK SC"/>
              </a:defRPr>
            </a:pPr>
            <a:r>
              <a:t>解决一般问题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547104" y="3374136"/>
            <a:ext cx="2633472" cy="2286000"/>
          </a:xfrm>
          <a:prstGeom prst="rect">
            <a:avLst/>
          </a:prstGeom>
          <a:solidFill>
            <a:srgbClr val="799F9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748272" y="3502152"/>
            <a:ext cx="914400" cy="39319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46675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48272" y="4800600"/>
            <a:ext cx="214884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200" b="1">
                <a:solidFill>
                  <a:srgbClr val="20332F"/>
                </a:solidFill>
                <a:latin typeface="Noto Sans CJK SC"/>
              </a:defRPr>
            </a:pPr>
            <a:r>
              <a:t>成熟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48272" y="5184648"/>
            <a:ext cx="2167128" cy="30175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46675B"/>
                </a:solidFill>
                <a:latin typeface="Noto Sans CJK SC"/>
              </a:defRPr>
            </a:pPr>
            <a:r>
              <a:t>专业技术判断</a:t>
            </a:r>
          </a:p>
        </p:txBody>
      </p:sp>
      <p:sp>
        <p:nvSpPr>
          <p:cNvPr id="22" name="Rectangle 21"/>
          <p:cNvSpPr/>
          <p:nvPr/>
        </p:nvSpPr>
        <p:spPr>
          <a:xfrm>
            <a:off x="9363456" y="2935224"/>
            <a:ext cx="2633472" cy="2724912"/>
          </a:xfrm>
          <a:prstGeom prst="rect">
            <a:avLst/>
          </a:prstGeom>
          <a:solidFill>
            <a:srgbClr val="1833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564624" y="3063240"/>
            <a:ext cx="914400" cy="39319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000" b="1">
                <a:solidFill>
                  <a:srgbClr val="FFFFFF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564624" y="4800600"/>
            <a:ext cx="214884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200" b="1">
                <a:solidFill>
                  <a:srgbClr val="FFFFFF"/>
                </a:solidFill>
                <a:latin typeface="Noto Sans CJK SC"/>
              </a:defRPr>
            </a:pPr>
            <a:r>
              <a:t>骨干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564624" y="5184648"/>
            <a:ext cx="2167128" cy="30175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D7E2DC"/>
                </a:solidFill>
                <a:latin typeface="Noto Sans CJK SC"/>
              </a:defRPr>
            </a:pPr>
            <a:r>
              <a:t>复杂问题与责任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05840" y="5961888"/>
            <a:ext cx="987552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经验 × 学习 × 解决问题的能力  →  更强的职业选择与议价能力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58368" y="310896"/>
            <a:ext cx="7772400" cy="2194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1">
                <a:solidFill>
                  <a:srgbClr val="46675B"/>
                </a:solidFill>
                <a:latin typeface="Aptos"/>
              </a:defRPr>
            </a:pPr>
            <a:r>
              <a:t>JOIN US / 招聘岗位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685800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58368" y="850392"/>
            <a:ext cx="10835640" cy="52120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900" b="1">
                <a:solidFill>
                  <a:srgbClr val="20332F"/>
                </a:solidFill>
                <a:latin typeface="Noto Sans CJK SC"/>
              </a:defRPr>
            </a:pPr>
            <a:r>
              <a:t>加入卓尔：四个招聘方向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656" y="1426464"/>
            <a:ext cx="10607040" cy="2834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每类意向招聘1—2人，最终合计录用人数不超过3人。</a:t>
            </a:r>
          </a:p>
        </p:txBody>
      </p:sp>
      <p:sp>
        <p:nvSpPr>
          <p:cNvPr id="7" name="Rectangle 6"/>
          <p:cNvSpPr/>
          <p:nvPr/>
        </p:nvSpPr>
        <p:spPr>
          <a:xfrm>
            <a:off x="658368" y="6391656"/>
            <a:ext cx="10844784" cy="12801"/>
          </a:xfrm>
          <a:prstGeom prst="rect">
            <a:avLst/>
          </a:prstGeom>
          <a:solidFill>
            <a:srgbClr val="CDD7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8368" y="6455664"/>
            <a:ext cx="6675120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ATC DESIGN  /  江西卓尔建筑设计有限公司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97312" y="6455664"/>
            <a:ext cx="1024128" cy="1737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900" b="0">
                <a:solidFill>
                  <a:srgbClr val="6B7771"/>
                </a:solidFill>
                <a:latin typeface="Aptos"/>
              </a:defRPr>
            </a:pPr>
            <a:r>
              <a:t>24  /  25</a:t>
            </a:r>
          </a:p>
        </p:txBody>
      </p:sp>
      <p:sp>
        <p:nvSpPr>
          <p:cNvPr id="10" name="Rectangle 9"/>
          <p:cNvSpPr/>
          <p:nvPr/>
        </p:nvSpPr>
        <p:spPr>
          <a:xfrm>
            <a:off x="740664" y="1956816"/>
            <a:ext cx="5422392" cy="16184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32688" y="2194560"/>
            <a:ext cx="576072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46675B"/>
                </a:solidFill>
                <a:latin typeface="Aptos"/>
              </a:defRPr>
            </a:pPr>
            <a:r>
              <a:t>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99616" y="2167128"/>
            <a:ext cx="4169663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200" b="1">
                <a:solidFill>
                  <a:srgbClr val="20332F"/>
                </a:solidFill>
                <a:latin typeface="Noto Sans CJK SC"/>
              </a:defRPr>
            </a:pPr>
            <a:r>
              <a:t>助理绿色建筑工程师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08760" y="2743200"/>
            <a:ext cx="4087368" cy="5120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绿建及建筑性能技术工作 / 相关专业毕业生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66360" y="3227832"/>
            <a:ext cx="722376" cy="19202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100" b="1">
                <a:solidFill>
                  <a:srgbClr val="46675B"/>
                </a:solidFill>
                <a:latin typeface="Noto Sans CJK SC"/>
              </a:defRPr>
            </a:pPr>
            <a:r>
              <a:t>1—2人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391656" y="1956816"/>
            <a:ext cx="5422392" cy="16184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583680" y="2194560"/>
            <a:ext cx="576072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46675B"/>
                </a:solidFill>
                <a:latin typeface="Aptos"/>
              </a:defRPr>
            </a:pPr>
            <a:r>
              <a:t>02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50608" y="2167128"/>
            <a:ext cx="4169663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200" b="1">
                <a:solidFill>
                  <a:srgbClr val="20332F"/>
                </a:solidFill>
                <a:latin typeface="Noto Sans CJK SC"/>
              </a:defRPr>
            </a:pPr>
            <a:r>
              <a:t>见习绿色建筑工程师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59752" y="2743200"/>
            <a:ext cx="4087368" cy="5120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正式员工基础培养 / 绿建全过程学习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817352" y="3227832"/>
            <a:ext cx="722376" cy="19202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100" b="1">
                <a:solidFill>
                  <a:srgbClr val="46675B"/>
                </a:solidFill>
                <a:latin typeface="Noto Sans CJK SC"/>
              </a:defRPr>
            </a:pPr>
            <a:r>
              <a:t>1—2人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40664" y="3776472"/>
            <a:ext cx="5422392" cy="16184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32688" y="4014215"/>
            <a:ext cx="576072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46675B"/>
                </a:solidFill>
                <a:latin typeface="Aptos"/>
              </a:defRPr>
            </a:pPr>
            <a:r>
              <a:t>03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99616" y="3986784"/>
            <a:ext cx="4169663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200" b="1">
                <a:solidFill>
                  <a:srgbClr val="20332F"/>
                </a:solidFill>
                <a:latin typeface="Noto Sans CJK SC"/>
              </a:defRPr>
            </a:pPr>
            <a:r>
              <a:t>助理建筑师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08760" y="4562856"/>
            <a:ext cx="4087368" cy="5120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建筑方案与施工图技术工作 / 建筑学相关专业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166360" y="5047488"/>
            <a:ext cx="722376" cy="19202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100" b="1">
                <a:solidFill>
                  <a:srgbClr val="46675B"/>
                </a:solidFill>
                <a:latin typeface="Noto Sans CJK SC"/>
              </a:defRPr>
            </a:pPr>
            <a:r>
              <a:t>1—2人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391656" y="3776472"/>
            <a:ext cx="5422392" cy="16184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6583680" y="4014215"/>
            <a:ext cx="576072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700" b="1">
                <a:solidFill>
                  <a:srgbClr val="46675B"/>
                </a:solidFill>
                <a:latin typeface="Aptos"/>
              </a:defRPr>
            </a:pPr>
            <a:r>
              <a:t>04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150608" y="3986784"/>
            <a:ext cx="4169663" cy="4297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2200" b="1">
                <a:solidFill>
                  <a:srgbClr val="20332F"/>
                </a:solidFill>
                <a:latin typeface="Noto Sans CJK SC"/>
              </a:defRPr>
            </a:pPr>
            <a:r>
              <a:t>见习建筑师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59752" y="4562856"/>
            <a:ext cx="4087368" cy="5120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300" b="0">
                <a:solidFill>
                  <a:srgbClr val="6B7771"/>
                </a:solidFill>
                <a:latin typeface="Noto Sans CJK SC"/>
              </a:defRPr>
            </a:pPr>
            <a:r>
              <a:t>正式员工基础培养 / 基础设计与项目实践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817352" y="5047488"/>
            <a:ext cx="722376" cy="19202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100" b="1">
                <a:solidFill>
                  <a:srgbClr val="46675B"/>
                </a:solidFill>
                <a:latin typeface="Noto Sans CJK SC"/>
              </a:defRPr>
            </a:pPr>
            <a:r>
              <a:t>1—2人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95528" y="5888736"/>
            <a:ext cx="950976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000" b="0">
                <a:solidFill>
                  <a:srgbClr val="6B7771"/>
                </a:solidFill>
                <a:latin typeface="Noto Sans CJK SC"/>
              </a:defRPr>
            </a:pPr>
            <a:r>
              <a:t>我们寻找愿意学习、愿意合作、愿意在长期实践中形成专业价值的人。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969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5349240" y="0"/>
            <a:ext cx="6839712" cy="6858000"/>
          </a:xfrm>
          <a:prstGeom prst="rect">
            <a:avLst/>
          </a:prstGeom>
          <a:solidFill>
            <a:srgbClr val="F4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s1_p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4456" y="612648"/>
            <a:ext cx="548640" cy="5486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647688" y="658368"/>
            <a:ext cx="4818888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500" b="1">
                <a:solidFill>
                  <a:srgbClr val="20332F"/>
                </a:solidFill>
                <a:latin typeface="Noto Sans CJK SC"/>
              </a:defRPr>
            </a:pPr>
            <a:r>
              <a:t>江西卓尔建筑设计有限公司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98464" y="1591056"/>
            <a:ext cx="5385816" cy="113385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defRPr sz="2800" b="1">
                <a:solidFill>
                  <a:srgbClr val="20332F"/>
                </a:solidFill>
                <a:latin typeface="Noto Sans CJK SC"/>
              </a:defRPr>
            </a:pPr>
            <a:r>
              <a:t>我们愿意陪你从探索开始，</a:t>
            </a:r>
          </a:p>
          <a:p>
            <a:pPr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defRPr sz="2800" b="1">
                <a:solidFill>
                  <a:srgbClr val="20332F"/>
                </a:solidFill>
                <a:latin typeface="Noto Sans CJK SC"/>
              </a:defRPr>
            </a:pPr>
            <a:r>
              <a:t>一起走向专业。</a:t>
            </a:r>
          </a:p>
        </p:txBody>
      </p:sp>
      <p:sp>
        <p:nvSpPr>
          <p:cNvPr id="8" name="Rectangle 7"/>
          <p:cNvSpPr/>
          <p:nvPr/>
        </p:nvSpPr>
        <p:spPr>
          <a:xfrm>
            <a:off x="5998464" y="3008376"/>
            <a:ext cx="832104" cy="32004"/>
          </a:xfrm>
          <a:prstGeom prst="rect">
            <a:avLst/>
          </a:prstGeom>
          <a:solidFill>
            <a:srgbClr val="46675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007608" y="3273552"/>
            <a:ext cx="5312664" cy="10698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47000"/>
              </a:lnSpc>
              <a:spcBef>
                <a:spcPts val="0"/>
              </a:spcBef>
              <a:spcAft>
                <a:spcPts val="0"/>
              </a:spcAft>
              <a:defRPr sz="1400" b="0">
                <a:solidFill>
                  <a:srgbClr val="6B7771"/>
                </a:solidFill>
                <a:latin typeface="Noto Sans CJK SC"/>
              </a:defRPr>
            </a:pPr>
            <a:r>
              <a:t>工作地点  /  江西省九江市</a:t>
            </a:r>
          </a:p>
          <a:p>
            <a:pPr>
              <a:lnSpc>
                <a:spcPct val="147000"/>
              </a:lnSpc>
              <a:spcBef>
                <a:spcPts val="0"/>
              </a:spcBef>
              <a:spcAft>
                <a:spcPts val="0"/>
              </a:spcAft>
              <a:defRPr sz="1400" b="0">
                <a:solidFill>
                  <a:srgbClr val="6B7771"/>
                </a:solidFill>
                <a:latin typeface="Noto Sans CJK SC"/>
              </a:defRPr>
            </a:pPr>
            <a:r>
              <a:t>公司官网  /  atcdesign.cn</a:t>
            </a:r>
          </a:p>
          <a:p>
            <a:pPr>
              <a:lnSpc>
                <a:spcPct val="147000"/>
              </a:lnSpc>
              <a:spcBef>
                <a:spcPts val="0"/>
              </a:spcBef>
              <a:spcAft>
                <a:spcPts val="0"/>
              </a:spcAft>
              <a:defRPr sz="1400" b="0">
                <a:solidFill>
                  <a:srgbClr val="6B7771"/>
                </a:solidFill>
                <a:latin typeface="Noto Sans CJK SC"/>
              </a:defRPr>
            </a:pPr>
            <a:r>
              <a:t>微信咨询  /  房中元（扫码添加）</a:t>
            </a:r>
          </a:p>
        </p:txBody>
      </p:sp>
      <p:sp>
        <p:nvSpPr>
          <p:cNvPr id="10" name="Rectangle 9"/>
          <p:cNvSpPr/>
          <p:nvPr/>
        </p:nvSpPr>
        <p:spPr>
          <a:xfrm>
            <a:off x="8366760" y="4279392"/>
            <a:ext cx="2231136" cy="21945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s25_p1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5632" y="4407408"/>
            <a:ext cx="1984248" cy="198424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980176" y="5257800"/>
            <a:ext cx="2267712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defRPr sz="1200" b="1">
                <a:solidFill>
                  <a:srgbClr val="46675B"/>
                </a:solidFill>
                <a:latin typeface="Noto Sans CJK SC"/>
              </a:defRPr>
            </a:pPr>
            <a:r>
              <a:t>扫一扫 · 交流与投递简历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BC6CA4E2-6EFE-4BFC-AC67-DB2863FCF5E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39657"/>
          <a:stretch>
            <a:fillRect/>
          </a:stretch>
        </p:blipFill>
        <p:spPr>
          <a:xfrm>
            <a:off x="0" y="0"/>
            <a:ext cx="5518826" cy="685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1627</Words>
  <Application>Microsoft Office PowerPoint</Application>
  <PresentationFormat>宽屏</PresentationFormat>
  <Paragraphs>446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8" baseType="lpstr"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江西卓尔建筑设计有限公司 2026年校园招聘宣讲（图文重排版）</dc:title>
  <dc:subject>建筑设计、绿色建筑、公司文化与青年人才发展</dc:subject>
  <dc:creator>江西卓尔建筑设计有限公司</dc:creator>
  <cp:keywords/>
  <dc:description>generated using python-pptx</dc:description>
  <cp:lastModifiedBy>Ceiling Fang</cp:lastModifiedBy>
  <cp:revision>2</cp:revision>
  <dcterms:created xsi:type="dcterms:W3CDTF">2013-01-27T09:14:16Z</dcterms:created>
  <dcterms:modified xsi:type="dcterms:W3CDTF">2026-10-16T23:25:52Z</dcterms:modified>
  <cp:category/>
</cp:coreProperties>
</file>